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61" r:id="rId2"/>
  </p:sldMasterIdLst>
  <p:notesMasterIdLst>
    <p:notesMasterId r:id="rId1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71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837c060fed_1_14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837c060fed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837c060fed_6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This treemap shows the 13 activity-related topics we chose. The larger the rectangle and the darker the color, the more positive the topic.</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Among these topics, watch videos (youtube) brings the most positive emotions. All these activities are related to relatively positive tweets.  We can see from this result that paying attention to all kinds of activities instead of only focusing on confirmed cases numbers can make people feel more positive. So we encourage people to do more activities, such as watch videos, play games or do prayers, which can probably lead to a better sentiment on Twitter.</a:t>
            </a:r>
            <a:endParaRPr sz="1200">
              <a:latin typeface="Calibri"/>
              <a:ea typeface="Calibri"/>
              <a:cs typeface="Calibri"/>
              <a:sym typeface="Calibri"/>
            </a:endParaRPr>
          </a:p>
        </p:txBody>
      </p:sp>
      <p:sp>
        <p:nvSpPr>
          <p:cNvPr id="218" name="Google Shape;218;g837c060fed_6_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Among the 15 topics, we chose top 3 for each of the ten cities based on the number of tweets related to the topic. For example, the three most popular positive topics in New York </a:t>
            </a:r>
            <a:r>
              <a:rPr lang="en-US" sz="1200">
                <a:solidFill>
                  <a:schemeClr val="dk1"/>
                </a:solidFill>
                <a:latin typeface="Calibri"/>
                <a:ea typeface="Calibri"/>
                <a:cs typeface="Calibri"/>
                <a:sym typeface="Calibri"/>
              </a:rPr>
              <a:t>tweets </a:t>
            </a:r>
            <a:r>
              <a:rPr lang="en-US" sz="1200">
                <a:latin typeface="Calibri"/>
                <a:ea typeface="Calibri"/>
                <a:cs typeface="Calibri"/>
                <a:sym typeface="Calibri"/>
              </a:rPr>
              <a:t>are “3 - friend/family/grateful/neighbor”, “10 - watch/video/share/youtube”, “28 - order/call/online/delivery”. And Topic #28 is the most widespread one, ranking top three in 7 out of 10 cities.</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Using this analysis result, we can understand people’s preferences in different cities and make targeted suggestions.</a:t>
            </a:r>
            <a:endParaRPr sz="1200">
              <a:latin typeface="Calibri"/>
              <a:ea typeface="Calibri"/>
              <a:cs typeface="Calibri"/>
              <a:sym typeface="Calibri"/>
            </a:endParaRPr>
          </a:p>
        </p:txBody>
      </p:sp>
      <p:sp>
        <p:nvSpPr>
          <p:cNvPr id="225" name="Google Shape;225;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After finding the topics that have a strong correlation with people’s sentiment, we want to know more about what specific  words have influenced people’s feeling. So we picked a list of high-frequency words from these topics and calculated the average polarity of all Tweets containing each word. We assume that if the </a:t>
            </a:r>
            <a:r>
              <a:rPr lang="en-US" sz="1200">
                <a:solidFill>
                  <a:schemeClr val="dk1"/>
                </a:solidFill>
                <a:latin typeface="Calibri"/>
                <a:ea typeface="Calibri"/>
                <a:cs typeface="Calibri"/>
                <a:sym typeface="Calibri"/>
              </a:rPr>
              <a:t>average polarity of Tweets containing a word is very high, this activity has a positive relationship with people’s emotion. </a:t>
            </a:r>
            <a:endParaRPr sz="1200">
              <a:solidFill>
                <a:schemeClr val="dk1"/>
              </a:solidFill>
              <a:latin typeface="Calibri"/>
              <a:ea typeface="Calibri"/>
              <a:cs typeface="Calibri"/>
              <a:sym typeface="Calibri"/>
            </a:endParaRPr>
          </a:p>
          <a:p>
            <a:pPr marL="0" lvl="0" indent="0" algn="l" rtl="0">
              <a:spcBef>
                <a:spcPts val="0"/>
              </a:spcBef>
              <a:spcAft>
                <a:spcPts val="0"/>
              </a:spcAft>
              <a:buNone/>
            </a:pPr>
            <a:endParaRPr sz="1200">
              <a:solidFill>
                <a:schemeClr val="dk1"/>
              </a:solidFill>
              <a:latin typeface="Calibri"/>
              <a:ea typeface="Calibri"/>
              <a:cs typeface="Calibri"/>
              <a:sym typeface="Calibri"/>
            </a:endParaRPr>
          </a:p>
          <a:p>
            <a:pPr marL="0" lvl="0" indent="0" algn="l" rtl="0">
              <a:spcBef>
                <a:spcPts val="0"/>
              </a:spcBef>
              <a:spcAft>
                <a:spcPts val="0"/>
              </a:spcAft>
              <a:buNone/>
            </a:pPr>
            <a:r>
              <a:rPr lang="en-US" sz="1200">
                <a:solidFill>
                  <a:schemeClr val="dk1"/>
                </a:solidFill>
                <a:latin typeface="Calibri"/>
                <a:ea typeface="Calibri"/>
                <a:cs typeface="Calibri"/>
                <a:sym typeface="Calibri"/>
              </a:rPr>
              <a:t>Based on our analysis, we find that several activities have a very strong positive relationship with people’s emotions: </a:t>
            </a:r>
            <a:endParaRPr sz="1200">
              <a:solidFill>
                <a:schemeClr val="dk1"/>
              </a:solidFill>
              <a:latin typeface="Calibri"/>
              <a:ea typeface="Calibri"/>
              <a:cs typeface="Calibri"/>
              <a:sym typeface="Calibri"/>
            </a:endParaRPr>
          </a:p>
          <a:p>
            <a:pPr marL="0" lvl="0" indent="0" algn="l" rtl="0">
              <a:spcBef>
                <a:spcPts val="0"/>
              </a:spcBef>
              <a:spcAft>
                <a:spcPts val="0"/>
              </a:spcAft>
              <a:buNone/>
            </a:pPr>
            <a:r>
              <a:rPr lang="en-US" sz="1200">
                <a:solidFill>
                  <a:schemeClr val="dk1"/>
                </a:solidFill>
                <a:highlight>
                  <a:srgbClr val="FFFFFF"/>
                </a:highlight>
                <a:latin typeface="Calibri"/>
                <a:ea typeface="Calibri"/>
                <a:cs typeface="Calibri"/>
                <a:sym typeface="Calibri"/>
              </a:rPr>
              <a:t>First, singing or listening songs help people to keep a good mood. Second, ordering food online also helps. Third, communicate with friends and family virtually helps releasing negative feelings caused by social distancing. Forth, watching videos, TV series (“episode”), and use Netflix have a positive effect on people’s emotion. Fifth, drinking sometimes helps people to feel better. Plus, activities including doing exercise and making a pray will boost one’s morale.</a:t>
            </a:r>
            <a:endParaRPr sz="1200">
              <a:solidFill>
                <a:schemeClr val="dk1"/>
              </a:solidFill>
              <a:highlight>
                <a:srgbClr val="FFFFFF"/>
              </a:highlight>
              <a:latin typeface="Calibri"/>
              <a:ea typeface="Calibri"/>
              <a:cs typeface="Calibri"/>
              <a:sym typeface="Calibri"/>
            </a:endParaRPr>
          </a:p>
        </p:txBody>
      </p:sp>
      <p:sp>
        <p:nvSpPr>
          <p:cNvPr id="232" name="Google Shape;232;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Here are our suggestions based on the analysis result.</a:t>
            </a:r>
            <a:endParaRPr/>
          </a:p>
        </p:txBody>
      </p:sp>
      <p:sp>
        <p:nvSpPr>
          <p:cNvPr id="250" name="Google Shape;250;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5" name="Google Shape;265;p3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837c060fed_2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837c060fed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solidFill>
                  <a:srgbClr val="121212"/>
                </a:solidFill>
                <a:highlight>
                  <a:srgbClr val="FFFFFF"/>
                </a:highlight>
                <a:latin typeface="Calibri"/>
                <a:ea typeface="Calibri"/>
                <a:cs typeface="Calibri"/>
                <a:sym typeface="Calibri"/>
              </a:rPr>
              <a:t>In a new report in the Journal of the American Medical Association, researchers warned that the social distancing measures that have been credited with reducing the spread of the virus were also fueling the factors that often drive people to suicide. Also, there is also news about suicide, including suicide hotlines see a surprising increase in spike and a nurse in Europe committed suicide.</a:t>
            </a:r>
            <a:endParaRPr sz="1200">
              <a:solidFill>
                <a:srgbClr val="121212"/>
              </a:solidFill>
              <a:highlight>
                <a:srgbClr val="FFFFFF"/>
              </a:highlight>
              <a:latin typeface="Calibri"/>
              <a:ea typeface="Calibri"/>
              <a:cs typeface="Calibri"/>
              <a:sym typeface="Calibri"/>
            </a:endParaRPr>
          </a:p>
          <a:p>
            <a:pPr marL="0" lvl="0" indent="0" algn="l" rtl="0">
              <a:spcBef>
                <a:spcPts val="0"/>
              </a:spcBef>
              <a:spcAft>
                <a:spcPts val="0"/>
              </a:spcAft>
              <a:buNone/>
            </a:pPr>
            <a:endParaRPr sz="1200">
              <a:solidFill>
                <a:srgbClr val="121212"/>
              </a:solidFill>
              <a:highlight>
                <a:srgbClr val="FFFFFF"/>
              </a:highlight>
              <a:latin typeface="Calibri"/>
              <a:ea typeface="Calibri"/>
              <a:cs typeface="Calibri"/>
              <a:sym typeface="Calibri"/>
            </a:endParaRPr>
          </a:p>
          <a:p>
            <a:pPr marL="0" lvl="0" indent="0" algn="l" rtl="0">
              <a:spcBef>
                <a:spcPts val="0"/>
              </a:spcBef>
              <a:spcAft>
                <a:spcPts val="0"/>
              </a:spcAft>
              <a:buNone/>
            </a:pPr>
            <a:r>
              <a:rPr lang="en-US" sz="1200">
                <a:solidFill>
                  <a:srgbClr val="121212"/>
                </a:solidFill>
                <a:highlight>
                  <a:schemeClr val="lt1"/>
                </a:highlight>
                <a:latin typeface="Calibri"/>
                <a:ea typeface="Calibri"/>
                <a:cs typeface="Calibri"/>
                <a:sym typeface="Calibri"/>
              </a:rPr>
              <a:t>Forcing people at home can make people feel frustrated. It may be caused by people feeling bored or just panic watching the number of confirmed cases going up. We want to know what kinds of topic on Twitter can make people feel better and what kinds of topic do not, so we can make guidance to people.</a:t>
            </a:r>
            <a:endParaRPr sz="1200">
              <a:solidFill>
                <a:srgbClr val="121212"/>
              </a:solidFill>
              <a:highlight>
                <a:schemeClr val="lt1"/>
              </a:highlight>
              <a:latin typeface="Calibri"/>
              <a:ea typeface="Calibri"/>
              <a:cs typeface="Calibri"/>
              <a:sym typeface="Calibri"/>
            </a:endParaRPr>
          </a:p>
          <a:p>
            <a:pPr marL="0" lvl="0" indent="0" algn="l" rtl="0">
              <a:spcBef>
                <a:spcPts val="0"/>
              </a:spcBef>
              <a:spcAft>
                <a:spcPts val="0"/>
              </a:spcAft>
              <a:buNone/>
            </a:pPr>
            <a:endParaRPr sz="1200">
              <a:solidFill>
                <a:srgbClr val="121212"/>
              </a:solidFill>
              <a:highlight>
                <a:schemeClr val="lt1"/>
              </a:highlight>
              <a:latin typeface="Calibri"/>
              <a:ea typeface="Calibri"/>
              <a:cs typeface="Calibri"/>
              <a:sym typeface="Calibri"/>
            </a:endParaRPr>
          </a:p>
          <a:p>
            <a:pPr marL="0" lvl="0" indent="0" algn="l" rtl="0">
              <a:spcBef>
                <a:spcPts val="0"/>
              </a:spcBef>
              <a:spcAft>
                <a:spcPts val="0"/>
              </a:spcAft>
              <a:buNone/>
            </a:pPr>
            <a:r>
              <a:rPr lang="en-US" sz="1200">
                <a:solidFill>
                  <a:srgbClr val="121212"/>
                </a:solidFill>
                <a:highlight>
                  <a:srgbClr val="FFFFFF"/>
                </a:highlight>
                <a:latin typeface="Calibri"/>
                <a:ea typeface="Calibri"/>
                <a:cs typeface="Calibri"/>
                <a:sym typeface="Calibri"/>
              </a:rPr>
              <a:t>In general, right now we focus more on people’s physical health, but will sometimes ignore mental health.</a:t>
            </a:r>
            <a:endParaRPr sz="1200">
              <a:solidFill>
                <a:srgbClr val="121212"/>
              </a:solidFill>
              <a:highlight>
                <a:srgbClr val="FFFFFF"/>
              </a:highlight>
              <a:latin typeface="Calibri"/>
              <a:ea typeface="Calibri"/>
              <a:cs typeface="Calibri"/>
              <a:sym typeface="Calibri"/>
            </a:endParaRPr>
          </a:p>
          <a:p>
            <a:pPr marL="0" lvl="0" indent="0" algn="l" rtl="0">
              <a:spcBef>
                <a:spcPts val="0"/>
              </a:spcBef>
              <a:spcAft>
                <a:spcPts val="0"/>
              </a:spcAft>
              <a:buNone/>
            </a:pPr>
            <a:r>
              <a:rPr lang="en-US" sz="1200">
                <a:solidFill>
                  <a:srgbClr val="121212"/>
                </a:solidFill>
                <a:highlight>
                  <a:srgbClr val="FFFFFF"/>
                </a:highlight>
                <a:latin typeface="Calibri"/>
                <a:ea typeface="Calibri"/>
                <a:cs typeface="Calibri"/>
                <a:sym typeface="Calibri"/>
              </a:rPr>
              <a:t>Thus, we’d like to pay attention to people’s mental condition. This is achieved by Twitter analysis.</a:t>
            </a:r>
            <a:endParaRPr sz="1200">
              <a:solidFill>
                <a:srgbClr val="121212"/>
              </a:solidFill>
              <a:highlight>
                <a:srgbClr val="FFFFFF"/>
              </a:highlight>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837c060fed_2_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837c060fed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Calibri"/>
                <a:ea typeface="Calibri"/>
                <a:cs typeface="Calibri"/>
                <a:sym typeface="Calibri"/>
              </a:rPr>
              <a:t>Our objective is to ensure people’s mental health in the special COVID-19 pandemic.</a:t>
            </a:r>
            <a:endParaRPr>
              <a:latin typeface="Calibri"/>
              <a:ea typeface="Calibri"/>
              <a:cs typeface="Calibri"/>
              <a:sym typeface="Calibri"/>
            </a:endParaRPr>
          </a:p>
          <a:p>
            <a:pPr marL="1371600" lvl="0" indent="0" algn="l"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l" rtl="0">
              <a:spcBef>
                <a:spcPts val="0"/>
              </a:spcBef>
              <a:spcAft>
                <a:spcPts val="0"/>
              </a:spcAft>
              <a:buNone/>
            </a:pPr>
            <a:r>
              <a:rPr lang="en-US">
                <a:latin typeface="Calibri"/>
                <a:ea typeface="Calibri"/>
                <a:cs typeface="Calibri"/>
                <a:sym typeface="Calibri"/>
              </a:rPr>
              <a:t>Our data source is Tweets with the hashtag of #StayHome on Twitter and our main analysis method is to understand the emotions of people and identify possible factors (eg. topics or activities) that influence their emotions with NLP tools (sentiment analysis, word clouds, and topic modeling)</a:t>
            </a:r>
            <a:endParaRPr>
              <a:latin typeface="Calibri"/>
              <a:ea typeface="Calibri"/>
              <a:cs typeface="Calibri"/>
              <a:sym typeface="Calibri"/>
            </a:endParaRPr>
          </a:p>
          <a:p>
            <a:pPr marL="1371600" lvl="0" indent="0" algn="l"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l" rtl="0">
              <a:spcBef>
                <a:spcPts val="0"/>
              </a:spcBef>
              <a:spcAft>
                <a:spcPts val="0"/>
              </a:spcAft>
              <a:buNone/>
            </a:pPr>
            <a:r>
              <a:rPr lang="en-US">
                <a:latin typeface="Calibri"/>
                <a:ea typeface="Calibri"/>
                <a:cs typeface="Calibri"/>
                <a:sym typeface="Calibri"/>
              </a:rPr>
              <a:t>We will give detailed suggestions to people who feel mental discomfort during the quarantine period.</a:t>
            </a:r>
            <a:endParaRPr>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Based on the number of confirmed cases and population level, we selected 10 big cities as targets. People in these cities are more likely to suffer from mental problem because of the severe situation.</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The 10 cities are New York City, Boston, Chicago, Detroit, Los Angeles, Houston, Newark, Miami, Philadelphia and New Orleans.</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Plot in this slide shows the increase of confirmed cases in these 10 cities. As we can see, cases in these cities is increasing faster, especially New York.</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Then we used python to scrape tweets of users who live in these cities. In particular, we look at the hashtag ‘#StayHome’, which is related to social distancing, one of the most effective methods to stop virus from spreading. We got data between 2020-03-05 and 2020-04-11.</a:t>
            </a:r>
            <a:endParaRPr sz="1200">
              <a:latin typeface="Calibri"/>
              <a:ea typeface="Calibri"/>
              <a:cs typeface="Calibri"/>
              <a:sym typeface="Calibri"/>
            </a:endParaRPr>
          </a:p>
        </p:txBody>
      </p:sp>
      <p:sp>
        <p:nvSpPr>
          <p:cNvPr id="155" name="Google Shape;155;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This plot shows the number of tweets in different cities. It’s easy to notice that, for most cities, there is a sudden increase of tweets number around late March. This is caused by the shelter in place announcement. For example, New York announced this order on 03-22. A blue line is drawn in the plot to refer to this date. And we can find an obvious increase around this date. This means that the shelter in place announce increased people’s awareness and attention of COVID-19, so people started to attach great importance to ‘StayHome’ and talked about it more.</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And after several days, number of tweets decreased, which indicates that people started to pay less attention to that and they have get accustomed to staying at home.</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p:txBody>
      </p:sp>
      <p:sp>
        <p:nvSpPr>
          <p:cNvPr id="163" name="Google Shape;163;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Sentiment Analysis:</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Based on users’ tweets, we applied sentiment analysis with TextBlob by calculating the polarity. Then based on polarity, users were divided into 3 categories. If polarity is larger than 0, we considered it as positive. If smaller than 0, it’s negative. If equal to 0, it’s neutral.</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Result:</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According to the pie chart, more than half tweets are still positive, and only 13% tweets are negative.</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And look at the plot of time series, we can learn that in general sentiment of people becomes more and more positive as time goes by.</a:t>
            </a:r>
            <a:endParaRPr sz="1200">
              <a:latin typeface="Calibri"/>
              <a:ea typeface="Calibri"/>
              <a:cs typeface="Calibri"/>
              <a:sym typeface="Calibri"/>
            </a:endParaRPr>
          </a:p>
        </p:txBody>
      </p:sp>
      <p:sp>
        <p:nvSpPr>
          <p:cNvPr id="171" name="Google Shape;171;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After dividing the tweets into positive, negative, and neutral categories based on polarity, we calculated the word frequencies for positive tweets and negative tweets separately, and drew a word cloud for each of the two categories.</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From the first word cloud, we can see that positive tweets often contain positive words like “safe”, “great”, “happy”. There are also words like “video”, “music” that imply positive activities.</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From the second word cloud, we can infer that negative tweets are mainly expressing worries about being sick, or complaining about being bored after staying at home for a long time.</a:t>
            </a:r>
            <a:endParaRPr sz="1200">
              <a:latin typeface="Calibri"/>
              <a:ea typeface="Calibri"/>
              <a:cs typeface="Calibri"/>
              <a:sym typeface="Calibri"/>
            </a:endParaRPr>
          </a:p>
        </p:txBody>
      </p:sp>
      <p:sp>
        <p:nvSpPr>
          <p:cNvPr id="180" name="Google Shape;180;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837c060fed_4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837c060fed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Topic Modeling</a:t>
            </a:r>
            <a:endParaRPr sz="1200">
              <a:latin typeface="Calibri"/>
              <a:ea typeface="Calibri"/>
              <a:cs typeface="Calibri"/>
              <a:sym typeface="Calibri"/>
            </a:endParaRPr>
          </a:p>
          <a:p>
            <a:pPr marL="0" lvl="0" indent="0" algn="l" rtl="0">
              <a:spcBef>
                <a:spcPts val="0"/>
              </a:spcBef>
              <a:spcAft>
                <a:spcPts val="0"/>
              </a:spcAft>
              <a:buNone/>
            </a:pPr>
            <a:r>
              <a:rPr lang="en-US" sz="1200">
                <a:latin typeface="Calibri"/>
                <a:ea typeface="Calibri"/>
                <a:cs typeface="Calibri"/>
                <a:sym typeface="Calibri"/>
              </a:rPr>
              <a:t>We first tried out different number of topics to do topic modeling and used coherence value to choose the perfect number of topics. We decided that 30 topics are suitable for all the tweets data we have. Then we use keywords, which was the common words in each topic, to select related activities. There are 13 related activities derived from these 30 topics.</a:t>
            </a:r>
            <a:endParaRPr sz="1200">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rtl="0">
              <a:lnSpc>
                <a:spcPct val="90000"/>
              </a:lnSpc>
              <a:spcBef>
                <a:spcPts val="0"/>
              </a:spcBef>
              <a:spcAft>
                <a:spcPts val="0"/>
              </a:spcAft>
              <a:buClr>
                <a:schemeClr val="lt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rtl="0">
              <a:lnSpc>
                <a:spcPct val="90000"/>
              </a:lnSpc>
              <a:spcBef>
                <a:spcPts val="1000"/>
              </a:spcBef>
              <a:spcAft>
                <a:spcPts val="0"/>
              </a:spcAft>
              <a:buClr>
                <a:schemeClr val="lt1"/>
              </a:buClr>
              <a:buSzPts val="2400"/>
              <a:buNone/>
              <a:defRPr sz="2400"/>
            </a:lvl1pPr>
            <a:lvl2pPr lvl="1" algn="ctr" rtl="0">
              <a:lnSpc>
                <a:spcPct val="90000"/>
              </a:lnSpc>
              <a:spcBef>
                <a:spcPts val="500"/>
              </a:spcBef>
              <a:spcAft>
                <a:spcPts val="0"/>
              </a:spcAft>
              <a:buClr>
                <a:schemeClr val="lt1"/>
              </a:buClr>
              <a:buSzPts val="2000"/>
              <a:buNone/>
              <a:defRPr sz="2000"/>
            </a:lvl2pPr>
            <a:lvl3pPr lvl="2" algn="ctr" rtl="0">
              <a:lnSpc>
                <a:spcPct val="90000"/>
              </a:lnSpc>
              <a:spcBef>
                <a:spcPts val="500"/>
              </a:spcBef>
              <a:spcAft>
                <a:spcPts val="0"/>
              </a:spcAft>
              <a:buClr>
                <a:schemeClr val="lt1"/>
              </a:buClr>
              <a:buSzPts val="1800"/>
              <a:buNone/>
              <a:defRPr sz="1800"/>
            </a:lvl3pPr>
            <a:lvl4pPr lvl="3" algn="ctr" rtl="0">
              <a:lnSpc>
                <a:spcPct val="90000"/>
              </a:lnSpc>
              <a:spcBef>
                <a:spcPts val="500"/>
              </a:spcBef>
              <a:spcAft>
                <a:spcPts val="0"/>
              </a:spcAft>
              <a:buClr>
                <a:schemeClr val="lt1"/>
              </a:buClr>
              <a:buSzPts val="1600"/>
              <a:buNone/>
              <a:defRPr sz="1600"/>
            </a:lvl4pPr>
            <a:lvl5pPr lvl="4" algn="ctr" rtl="0">
              <a:lnSpc>
                <a:spcPct val="90000"/>
              </a:lnSpc>
              <a:spcBef>
                <a:spcPts val="500"/>
              </a:spcBef>
              <a:spcAft>
                <a:spcPts val="0"/>
              </a:spcAft>
              <a:buClr>
                <a:schemeClr val="lt1"/>
              </a:buClr>
              <a:buSzPts val="1600"/>
              <a:buNone/>
              <a:defRPr sz="1600"/>
            </a:lvl5pPr>
            <a:lvl6pPr lvl="5" algn="ctr" rtl="0">
              <a:lnSpc>
                <a:spcPct val="90000"/>
              </a:lnSpc>
              <a:spcBef>
                <a:spcPts val="500"/>
              </a:spcBef>
              <a:spcAft>
                <a:spcPts val="0"/>
              </a:spcAft>
              <a:buClr>
                <a:schemeClr val="lt1"/>
              </a:buClr>
              <a:buSzPts val="1600"/>
              <a:buNone/>
              <a:defRPr sz="1600"/>
            </a:lvl6pPr>
            <a:lvl7pPr lvl="6" algn="ctr" rtl="0">
              <a:lnSpc>
                <a:spcPct val="90000"/>
              </a:lnSpc>
              <a:spcBef>
                <a:spcPts val="500"/>
              </a:spcBef>
              <a:spcAft>
                <a:spcPts val="0"/>
              </a:spcAft>
              <a:buClr>
                <a:schemeClr val="lt1"/>
              </a:buClr>
              <a:buSzPts val="1600"/>
              <a:buNone/>
              <a:defRPr sz="1600"/>
            </a:lvl7pPr>
            <a:lvl8pPr lvl="7" algn="ctr" rtl="0">
              <a:lnSpc>
                <a:spcPct val="90000"/>
              </a:lnSpc>
              <a:spcBef>
                <a:spcPts val="500"/>
              </a:spcBef>
              <a:spcAft>
                <a:spcPts val="0"/>
              </a:spcAft>
              <a:buClr>
                <a:schemeClr val="lt1"/>
              </a:buClr>
              <a:buSzPts val="1600"/>
              <a:buNone/>
              <a:defRPr sz="1600"/>
            </a:lvl8pPr>
            <a:lvl9pPr lvl="8" algn="ctr" rtl="0">
              <a:lnSpc>
                <a:spcPct val="90000"/>
              </a:lnSpc>
              <a:spcBef>
                <a:spcPts val="500"/>
              </a:spcBef>
              <a:spcAft>
                <a:spcPts val="0"/>
              </a:spcAft>
              <a:buClr>
                <a:schemeClr val="lt1"/>
              </a:buClr>
              <a:buSzPts val="1600"/>
              <a:buNone/>
              <a:defRPr sz="1600"/>
            </a:lvl9pPr>
          </a:lstStyle>
          <a:p>
            <a:endParaRPr/>
          </a:p>
        </p:txBody>
      </p:sp>
      <p:sp>
        <p:nvSpPr>
          <p:cNvPr id="14" name="Google Shape;14;p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1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5" name="Google Shape;75;p12"/>
          <p:cNvSpPr>
            <a:spLocks noGrp="1"/>
          </p:cNvSpPr>
          <p:nvPr>
            <p:ph type="pic" idx="2"/>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6" name="Google Shape;76;p12"/>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77" name="Google Shape;77;p1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2" name="Google Shape;82;p13"/>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83" name="Google Shape;83;p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4" name="Google Shape;84;p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5" name="Google Shape;85;p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6"/>
        <p:cNvGrpSpPr/>
        <p:nvPr/>
      </p:nvGrpSpPr>
      <p:grpSpPr>
        <a:xfrm>
          <a:off x="0" y="0"/>
          <a:ext cx="0" cy="0"/>
          <a:chOff x="0" y="0"/>
          <a:chExt cx="0" cy="0"/>
        </a:xfrm>
      </p:grpSpPr>
      <p:sp>
        <p:nvSpPr>
          <p:cNvPr id="87" name="Google Shape;87;p14"/>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8" name="Google Shape;88;p14"/>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89" name="Google Shape;89;p1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0" name="Google Shape;90;p1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1" name="Google Shape;91;p1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7"/>
        <p:cNvGrpSpPr/>
        <p:nvPr/>
      </p:nvGrpSpPr>
      <p:grpSpPr>
        <a:xfrm>
          <a:off x="0" y="0"/>
          <a:ext cx="0" cy="0"/>
          <a:chOff x="0" y="0"/>
          <a:chExt cx="0" cy="0"/>
        </a:xfrm>
      </p:grpSpPr>
      <p:sp>
        <p:nvSpPr>
          <p:cNvPr id="28" name="Google Shape;28;p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rtl="0">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9" name="Google Shape;29;p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rtl="0">
              <a:lnSpc>
                <a:spcPct val="90000"/>
              </a:lnSpc>
              <a:spcBef>
                <a:spcPts val="1000"/>
              </a:spcBef>
              <a:spcAft>
                <a:spcPts val="0"/>
              </a:spcAft>
              <a:buClr>
                <a:schemeClr val="dk1"/>
              </a:buClr>
              <a:buSzPts val="2400"/>
              <a:buNone/>
              <a:defRPr sz="2400"/>
            </a:lvl1pPr>
            <a:lvl2pPr lvl="1" algn="ctr" rtl="0">
              <a:lnSpc>
                <a:spcPct val="90000"/>
              </a:lnSpc>
              <a:spcBef>
                <a:spcPts val="500"/>
              </a:spcBef>
              <a:spcAft>
                <a:spcPts val="0"/>
              </a:spcAft>
              <a:buClr>
                <a:schemeClr val="dk1"/>
              </a:buClr>
              <a:buSzPts val="2000"/>
              <a:buNone/>
              <a:defRPr sz="2000"/>
            </a:lvl2pPr>
            <a:lvl3pPr lvl="2" algn="ctr" rtl="0">
              <a:lnSpc>
                <a:spcPct val="90000"/>
              </a:lnSpc>
              <a:spcBef>
                <a:spcPts val="500"/>
              </a:spcBef>
              <a:spcAft>
                <a:spcPts val="0"/>
              </a:spcAft>
              <a:buClr>
                <a:schemeClr val="dk1"/>
              </a:buClr>
              <a:buSzPts val="1800"/>
              <a:buNone/>
              <a:defRPr sz="1800"/>
            </a:lvl3pPr>
            <a:lvl4pPr lvl="3" algn="ctr" rtl="0">
              <a:lnSpc>
                <a:spcPct val="90000"/>
              </a:lnSpc>
              <a:spcBef>
                <a:spcPts val="500"/>
              </a:spcBef>
              <a:spcAft>
                <a:spcPts val="0"/>
              </a:spcAft>
              <a:buClr>
                <a:schemeClr val="dk1"/>
              </a:buClr>
              <a:buSzPts val="1600"/>
              <a:buNone/>
              <a:defRPr sz="1600"/>
            </a:lvl4pPr>
            <a:lvl5pPr lvl="4" algn="ctr" rtl="0">
              <a:lnSpc>
                <a:spcPct val="90000"/>
              </a:lnSpc>
              <a:spcBef>
                <a:spcPts val="500"/>
              </a:spcBef>
              <a:spcAft>
                <a:spcPts val="0"/>
              </a:spcAft>
              <a:buClr>
                <a:schemeClr val="dk1"/>
              </a:buClr>
              <a:buSzPts val="1600"/>
              <a:buNone/>
              <a:defRPr sz="1600"/>
            </a:lvl5pPr>
            <a:lvl6pPr lvl="5" algn="ctr" rtl="0">
              <a:lnSpc>
                <a:spcPct val="90000"/>
              </a:lnSpc>
              <a:spcBef>
                <a:spcPts val="500"/>
              </a:spcBef>
              <a:spcAft>
                <a:spcPts val="0"/>
              </a:spcAft>
              <a:buClr>
                <a:schemeClr val="dk1"/>
              </a:buClr>
              <a:buSzPts val="1600"/>
              <a:buNone/>
              <a:defRPr sz="1600"/>
            </a:lvl6pPr>
            <a:lvl7pPr lvl="6" algn="ctr" rtl="0">
              <a:lnSpc>
                <a:spcPct val="90000"/>
              </a:lnSpc>
              <a:spcBef>
                <a:spcPts val="500"/>
              </a:spcBef>
              <a:spcAft>
                <a:spcPts val="0"/>
              </a:spcAft>
              <a:buClr>
                <a:schemeClr val="dk1"/>
              </a:buClr>
              <a:buSzPts val="1600"/>
              <a:buNone/>
              <a:defRPr sz="1600"/>
            </a:lvl7pPr>
            <a:lvl8pPr lvl="7" algn="ctr" rtl="0">
              <a:lnSpc>
                <a:spcPct val="90000"/>
              </a:lnSpc>
              <a:spcBef>
                <a:spcPts val="500"/>
              </a:spcBef>
              <a:spcAft>
                <a:spcPts val="0"/>
              </a:spcAft>
              <a:buClr>
                <a:schemeClr val="dk1"/>
              </a:buClr>
              <a:buSzPts val="1600"/>
              <a:buNone/>
              <a:defRPr sz="1600"/>
            </a:lvl8pPr>
            <a:lvl9pPr lvl="8" algn="ctr" rtl="0">
              <a:lnSpc>
                <a:spcPct val="90000"/>
              </a:lnSpc>
              <a:spcBef>
                <a:spcPts val="500"/>
              </a:spcBef>
              <a:spcAft>
                <a:spcPts val="0"/>
              </a:spcAft>
              <a:buClr>
                <a:schemeClr val="dk1"/>
              </a:buClr>
              <a:buSzPts val="1600"/>
              <a:buNone/>
              <a:defRPr sz="1600"/>
            </a:lvl9pPr>
          </a:lstStyle>
          <a:p>
            <a:endParaRPr/>
          </a:p>
        </p:txBody>
      </p:sp>
      <p:sp>
        <p:nvSpPr>
          <p:cNvPr id="30" name="Google Shape;30;p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36" name="Google Shape;36;p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7" name="Google Shape;37;p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8" name="Google Shape;38;p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1" name="Google Shape;41;p7"/>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rgbClr val="888888"/>
              </a:buClr>
              <a:buSzPts val="2400"/>
              <a:buNone/>
              <a:defRPr sz="2400">
                <a:solidFill>
                  <a:srgbClr val="888888"/>
                </a:solidFill>
              </a:defRPr>
            </a:lvl1pPr>
            <a:lvl2pPr marL="914400" lvl="1" indent="-228600" algn="l" rtl="0">
              <a:lnSpc>
                <a:spcPct val="90000"/>
              </a:lnSpc>
              <a:spcBef>
                <a:spcPts val="500"/>
              </a:spcBef>
              <a:spcAft>
                <a:spcPts val="0"/>
              </a:spcAft>
              <a:buClr>
                <a:srgbClr val="888888"/>
              </a:buClr>
              <a:buSzPts val="2000"/>
              <a:buNone/>
              <a:defRPr sz="2000">
                <a:solidFill>
                  <a:srgbClr val="888888"/>
                </a:solidFill>
              </a:defRPr>
            </a:lvl2pPr>
            <a:lvl3pPr marL="1371600" lvl="2" indent="-228600" algn="l" rtl="0">
              <a:lnSpc>
                <a:spcPct val="90000"/>
              </a:lnSpc>
              <a:spcBef>
                <a:spcPts val="500"/>
              </a:spcBef>
              <a:spcAft>
                <a:spcPts val="0"/>
              </a:spcAft>
              <a:buClr>
                <a:srgbClr val="888888"/>
              </a:buClr>
              <a:buSzPts val="1800"/>
              <a:buNone/>
              <a:defRPr sz="1800">
                <a:solidFill>
                  <a:srgbClr val="888888"/>
                </a:solidFill>
              </a:defRPr>
            </a:lvl3pPr>
            <a:lvl4pPr marL="1828800" lvl="3" indent="-228600" algn="l" rtl="0">
              <a:lnSpc>
                <a:spcPct val="90000"/>
              </a:lnSpc>
              <a:spcBef>
                <a:spcPts val="500"/>
              </a:spcBef>
              <a:spcAft>
                <a:spcPts val="0"/>
              </a:spcAft>
              <a:buClr>
                <a:srgbClr val="888888"/>
              </a:buClr>
              <a:buSzPts val="1600"/>
              <a:buNone/>
              <a:defRPr sz="1600">
                <a:solidFill>
                  <a:srgbClr val="888888"/>
                </a:solidFill>
              </a:defRPr>
            </a:lvl4pPr>
            <a:lvl5pPr marL="2286000" lvl="4" indent="-228600" algn="l" rtl="0">
              <a:lnSpc>
                <a:spcPct val="90000"/>
              </a:lnSpc>
              <a:spcBef>
                <a:spcPts val="500"/>
              </a:spcBef>
              <a:spcAft>
                <a:spcPts val="0"/>
              </a:spcAft>
              <a:buClr>
                <a:srgbClr val="888888"/>
              </a:buClr>
              <a:buSzPts val="1600"/>
              <a:buNone/>
              <a:defRPr sz="1600">
                <a:solidFill>
                  <a:srgbClr val="888888"/>
                </a:solidFill>
              </a:defRPr>
            </a:lvl5pPr>
            <a:lvl6pPr marL="2743200" lvl="5" indent="-228600" algn="l" rtl="0">
              <a:lnSpc>
                <a:spcPct val="90000"/>
              </a:lnSpc>
              <a:spcBef>
                <a:spcPts val="500"/>
              </a:spcBef>
              <a:spcAft>
                <a:spcPts val="0"/>
              </a:spcAft>
              <a:buClr>
                <a:srgbClr val="888888"/>
              </a:buClr>
              <a:buSzPts val="1600"/>
              <a:buNone/>
              <a:defRPr sz="1600">
                <a:solidFill>
                  <a:srgbClr val="888888"/>
                </a:solidFill>
              </a:defRPr>
            </a:lvl6pPr>
            <a:lvl7pPr marL="3200400" lvl="6" indent="-228600" algn="l" rtl="0">
              <a:lnSpc>
                <a:spcPct val="90000"/>
              </a:lnSpc>
              <a:spcBef>
                <a:spcPts val="500"/>
              </a:spcBef>
              <a:spcAft>
                <a:spcPts val="0"/>
              </a:spcAft>
              <a:buClr>
                <a:srgbClr val="888888"/>
              </a:buClr>
              <a:buSzPts val="1600"/>
              <a:buNone/>
              <a:defRPr sz="1600">
                <a:solidFill>
                  <a:srgbClr val="888888"/>
                </a:solidFill>
              </a:defRPr>
            </a:lvl7pPr>
            <a:lvl8pPr marL="3657600" lvl="7" indent="-228600" algn="l" rtl="0">
              <a:lnSpc>
                <a:spcPct val="90000"/>
              </a:lnSpc>
              <a:spcBef>
                <a:spcPts val="500"/>
              </a:spcBef>
              <a:spcAft>
                <a:spcPts val="0"/>
              </a:spcAft>
              <a:buClr>
                <a:srgbClr val="888888"/>
              </a:buClr>
              <a:buSzPts val="1600"/>
              <a:buNone/>
              <a:defRPr sz="1600">
                <a:solidFill>
                  <a:srgbClr val="888888"/>
                </a:solidFill>
              </a:defRPr>
            </a:lvl8pPr>
            <a:lvl9pPr marL="4114800" lvl="8" indent="-228600" algn="l" rtl="0">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2" name="Google Shape;42;p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7" name="Google Shape;47;p8"/>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48" name="Google Shape;48;p8"/>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49" name="Google Shape;49;p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0" name="Google Shape;50;p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 name="Google Shape;51;p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2"/>
        <p:cNvGrpSpPr/>
        <p:nvPr/>
      </p:nvGrpSpPr>
      <p:grpSpPr>
        <a:xfrm>
          <a:off x="0" y="0"/>
          <a:ext cx="0" cy="0"/>
          <a:chOff x="0" y="0"/>
          <a:chExt cx="0" cy="0"/>
        </a:xfrm>
      </p:grpSpPr>
      <p:sp>
        <p:nvSpPr>
          <p:cNvPr id="53" name="Google Shape;53;p9"/>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 name="Google Shape;54;p9"/>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55" name="Google Shape;55;p9"/>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56" name="Google Shape;56;p9"/>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57" name="Google Shape;57;p9"/>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58" name="Google Shape;58;p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3" name="Google Shape;63;p10"/>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4" name="Google Shape;64;p1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5" name="Google Shape;65;p1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11"/>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8" name="Google Shape;68;p11"/>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rtl="0">
              <a:lnSpc>
                <a:spcPct val="90000"/>
              </a:lnSpc>
              <a:spcBef>
                <a:spcPts val="1000"/>
              </a:spcBef>
              <a:spcAft>
                <a:spcPts val="0"/>
              </a:spcAft>
              <a:buClr>
                <a:schemeClr val="dk1"/>
              </a:buClr>
              <a:buSzPts val="3200"/>
              <a:buChar char="•"/>
              <a:defRPr sz="3200"/>
            </a:lvl1pPr>
            <a:lvl2pPr marL="914400" lvl="1" indent="-406400" algn="l" rtl="0">
              <a:lnSpc>
                <a:spcPct val="90000"/>
              </a:lnSpc>
              <a:spcBef>
                <a:spcPts val="500"/>
              </a:spcBef>
              <a:spcAft>
                <a:spcPts val="0"/>
              </a:spcAft>
              <a:buClr>
                <a:schemeClr val="dk1"/>
              </a:buClr>
              <a:buSzPts val="2800"/>
              <a:buChar char="•"/>
              <a:defRPr sz="2800"/>
            </a:lvl2pPr>
            <a:lvl3pPr marL="1371600" lvl="2" indent="-381000" algn="l" rtl="0">
              <a:lnSpc>
                <a:spcPct val="90000"/>
              </a:lnSpc>
              <a:spcBef>
                <a:spcPts val="500"/>
              </a:spcBef>
              <a:spcAft>
                <a:spcPts val="0"/>
              </a:spcAft>
              <a:buClr>
                <a:schemeClr val="dk1"/>
              </a:buClr>
              <a:buSzPts val="2400"/>
              <a:buChar char="•"/>
              <a:defRPr sz="2400"/>
            </a:lvl3pPr>
            <a:lvl4pPr marL="1828800" lvl="3" indent="-355600" algn="l" rtl="0">
              <a:lnSpc>
                <a:spcPct val="90000"/>
              </a:lnSpc>
              <a:spcBef>
                <a:spcPts val="500"/>
              </a:spcBef>
              <a:spcAft>
                <a:spcPts val="0"/>
              </a:spcAft>
              <a:buClr>
                <a:schemeClr val="dk1"/>
              </a:buClr>
              <a:buSzPts val="2000"/>
              <a:buChar char="•"/>
              <a:defRPr sz="2000"/>
            </a:lvl4pPr>
            <a:lvl5pPr marL="2286000" lvl="4" indent="-355600" algn="l" rtl="0">
              <a:lnSpc>
                <a:spcPct val="90000"/>
              </a:lnSpc>
              <a:spcBef>
                <a:spcPts val="500"/>
              </a:spcBef>
              <a:spcAft>
                <a:spcPts val="0"/>
              </a:spcAft>
              <a:buClr>
                <a:schemeClr val="dk1"/>
              </a:buClr>
              <a:buSzPts val="2000"/>
              <a:buChar char="•"/>
              <a:defRPr sz="2000"/>
            </a:lvl5pPr>
            <a:lvl6pPr marL="2743200" lvl="5" indent="-355600" algn="l" rtl="0">
              <a:lnSpc>
                <a:spcPct val="90000"/>
              </a:lnSpc>
              <a:spcBef>
                <a:spcPts val="500"/>
              </a:spcBef>
              <a:spcAft>
                <a:spcPts val="0"/>
              </a:spcAft>
              <a:buClr>
                <a:schemeClr val="dk1"/>
              </a:buClr>
              <a:buSzPts val="2000"/>
              <a:buChar char="•"/>
              <a:defRPr sz="2000"/>
            </a:lvl6pPr>
            <a:lvl7pPr marL="3200400" lvl="6" indent="-355600" algn="l" rtl="0">
              <a:lnSpc>
                <a:spcPct val="90000"/>
              </a:lnSpc>
              <a:spcBef>
                <a:spcPts val="500"/>
              </a:spcBef>
              <a:spcAft>
                <a:spcPts val="0"/>
              </a:spcAft>
              <a:buClr>
                <a:schemeClr val="dk1"/>
              </a:buClr>
              <a:buSzPts val="2000"/>
              <a:buChar char="•"/>
              <a:defRPr sz="2000"/>
            </a:lvl7pPr>
            <a:lvl8pPr marL="3657600" lvl="7" indent="-355600" algn="l" rtl="0">
              <a:lnSpc>
                <a:spcPct val="90000"/>
              </a:lnSpc>
              <a:spcBef>
                <a:spcPts val="500"/>
              </a:spcBef>
              <a:spcAft>
                <a:spcPts val="0"/>
              </a:spcAft>
              <a:buClr>
                <a:schemeClr val="dk1"/>
              </a:buClr>
              <a:buSzPts val="2000"/>
              <a:buChar char="•"/>
              <a:defRPr sz="2000"/>
            </a:lvl8pPr>
            <a:lvl9pPr marL="4114800" lvl="8" indent="-355600" algn="l" rtl="0">
              <a:lnSpc>
                <a:spcPct val="90000"/>
              </a:lnSpc>
              <a:spcBef>
                <a:spcPts val="500"/>
              </a:spcBef>
              <a:spcAft>
                <a:spcPts val="0"/>
              </a:spcAft>
              <a:buClr>
                <a:schemeClr val="dk1"/>
              </a:buClr>
              <a:buSzPts val="2000"/>
              <a:buChar char="•"/>
              <a:defRPr sz="2000"/>
            </a:lvl9pPr>
          </a:lstStyle>
          <a:p>
            <a:endParaRPr/>
          </a:p>
        </p:txBody>
      </p:sp>
      <p:sp>
        <p:nvSpPr>
          <p:cNvPr id="69" name="Google Shape;69;p11"/>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70" name="Google Shape;70;p1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1" name="Google Shape;71;p1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2" name="Google Shape;72;p1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Lst>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9" name="Google Shape;19;p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6" name="Google Shape;96;p15"/>
          <p:cNvPicPr preferRelativeResize="0"/>
          <p:nvPr/>
        </p:nvPicPr>
        <p:blipFill>
          <a:blip r:embed="rId3">
            <a:alphaModFix/>
          </a:blip>
          <a:stretch>
            <a:fillRect/>
          </a:stretch>
        </p:blipFill>
        <p:spPr>
          <a:xfrm>
            <a:off x="0" y="1"/>
            <a:ext cx="12192000" cy="685800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4"/>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21" name="Google Shape;221;p24"/>
          <p:cNvSpPr txBox="1"/>
          <p:nvPr/>
        </p:nvSpPr>
        <p:spPr>
          <a:xfrm>
            <a:off x="1173550" y="98250"/>
            <a:ext cx="36684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TOPIC MODELING</a:t>
            </a:r>
            <a:endParaRPr sz="3600" b="1">
              <a:solidFill>
                <a:srgbClr val="0B5394"/>
              </a:solidFill>
              <a:latin typeface="Calibri"/>
              <a:ea typeface="Calibri"/>
              <a:cs typeface="Calibri"/>
              <a:sym typeface="Calibri"/>
            </a:endParaRPr>
          </a:p>
        </p:txBody>
      </p:sp>
      <p:pic>
        <p:nvPicPr>
          <p:cNvPr id="222" name="Google Shape;222;p24"/>
          <p:cNvPicPr preferRelativeResize="0"/>
          <p:nvPr/>
        </p:nvPicPr>
        <p:blipFill>
          <a:blip r:embed="rId3">
            <a:alphaModFix/>
          </a:blip>
          <a:stretch>
            <a:fillRect/>
          </a:stretch>
        </p:blipFill>
        <p:spPr>
          <a:xfrm>
            <a:off x="1352813" y="765675"/>
            <a:ext cx="9486375" cy="5862351"/>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5"/>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28" name="Google Shape;228;p25"/>
          <p:cNvSpPr txBox="1"/>
          <p:nvPr/>
        </p:nvSpPr>
        <p:spPr>
          <a:xfrm>
            <a:off x="1173550" y="98250"/>
            <a:ext cx="36684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TOPIC MODELING</a:t>
            </a:r>
            <a:endParaRPr sz="3600" b="1">
              <a:solidFill>
                <a:srgbClr val="0B5394"/>
              </a:solidFill>
              <a:latin typeface="Calibri"/>
              <a:ea typeface="Calibri"/>
              <a:cs typeface="Calibri"/>
              <a:sym typeface="Calibri"/>
            </a:endParaRPr>
          </a:p>
        </p:txBody>
      </p:sp>
      <p:pic>
        <p:nvPicPr>
          <p:cNvPr id="229" name="Google Shape;229;p25"/>
          <p:cNvPicPr preferRelativeResize="0"/>
          <p:nvPr/>
        </p:nvPicPr>
        <p:blipFill>
          <a:blip r:embed="rId3">
            <a:alphaModFix/>
          </a:blip>
          <a:stretch>
            <a:fillRect/>
          </a:stretch>
        </p:blipFill>
        <p:spPr>
          <a:xfrm>
            <a:off x="1081950" y="765675"/>
            <a:ext cx="10028101" cy="5953951"/>
          </a:xfrm>
          <a:prstGeom prst="rect">
            <a:avLst/>
          </a:prstGeom>
          <a:noFill/>
          <a:ln>
            <a:noFill/>
          </a:ln>
          <a:effectLst>
            <a:outerShdw blurRad="57150" dist="19050" dir="5400000" algn="bl" rotWithShape="0">
              <a:srgbClr val="000000">
                <a:alpha val="50000"/>
              </a:srgbClr>
            </a:outerShdw>
          </a:effectLst>
        </p:spPr>
      </p:pic>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6"/>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35" name="Google Shape;235;p26"/>
          <p:cNvSpPr txBox="1"/>
          <p:nvPr/>
        </p:nvSpPr>
        <p:spPr>
          <a:xfrm>
            <a:off x="6619350" y="232700"/>
            <a:ext cx="5845200" cy="213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400">
              <a:latin typeface="Calibri"/>
              <a:ea typeface="Calibri"/>
              <a:cs typeface="Calibri"/>
              <a:sym typeface="Calibri"/>
            </a:endParaRPr>
          </a:p>
          <a:p>
            <a:pPr marL="0" lvl="0" indent="0" algn="l" rtl="0">
              <a:spcBef>
                <a:spcPts val="0"/>
              </a:spcBef>
              <a:spcAft>
                <a:spcPts val="0"/>
              </a:spcAft>
              <a:buNone/>
            </a:pPr>
            <a:endParaRPr sz="2400">
              <a:latin typeface="Calibri"/>
              <a:ea typeface="Calibri"/>
              <a:cs typeface="Calibri"/>
              <a:sym typeface="Calibri"/>
            </a:endParaRPr>
          </a:p>
          <a:p>
            <a:pPr marL="0" lvl="0" indent="0" algn="l" rtl="0">
              <a:spcBef>
                <a:spcPts val="0"/>
              </a:spcBef>
              <a:spcAft>
                <a:spcPts val="0"/>
              </a:spcAft>
              <a:buNone/>
            </a:pPr>
            <a:r>
              <a:rPr lang="en-US" sz="2400">
                <a:latin typeface="Calibri"/>
                <a:ea typeface="Calibri"/>
                <a:cs typeface="Calibri"/>
                <a:sym typeface="Calibri"/>
              </a:rPr>
              <a:t>Words that have strong positive sentiments</a:t>
            </a:r>
            <a:endParaRPr sz="2400">
              <a:latin typeface="Calibri"/>
              <a:ea typeface="Calibri"/>
              <a:cs typeface="Calibri"/>
              <a:sym typeface="Calibri"/>
            </a:endParaRPr>
          </a:p>
          <a:p>
            <a:pPr marL="0" lvl="0" indent="0" algn="l" rtl="0">
              <a:lnSpc>
                <a:spcPct val="115000"/>
              </a:lnSpc>
              <a:spcBef>
                <a:spcPts val="0"/>
              </a:spcBef>
              <a:spcAft>
                <a:spcPts val="0"/>
              </a:spcAft>
              <a:buNone/>
            </a:pPr>
            <a:r>
              <a:rPr lang="en-US" sz="2400">
                <a:latin typeface="Calibri"/>
                <a:ea typeface="Calibri"/>
                <a:cs typeface="Calibri"/>
                <a:sym typeface="Calibri"/>
              </a:rPr>
              <a:t> </a:t>
            </a:r>
            <a:endParaRPr sz="2400">
              <a:latin typeface="Calibri"/>
              <a:ea typeface="Calibri"/>
              <a:cs typeface="Calibri"/>
              <a:sym typeface="Calibri"/>
            </a:endParaRPr>
          </a:p>
          <a:p>
            <a:pPr marL="0" lvl="0" indent="0" algn="l" rtl="0">
              <a:lnSpc>
                <a:spcPct val="115000"/>
              </a:lnSpc>
              <a:spcBef>
                <a:spcPts val="0"/>
              </a:spcBef>
              <a:spcAft>
                <a:spcPts val="0"/>
              </a:spcAft>
              <a:buNone/>
            </a:pPr>
            <a:endParaRPr sz="2400">
              <a:latin typeface="Calibri"/>
              <a:ea typeface="Calibri"/>
              <a:cs typeface="Calibri"/>
              <a:sym typeface="Calibri"/>
            </a:endParaRPr>
          </a:p>
          <a:p>
            <a:pPr marL="0" lvl="0" indent="0" algn="l" rtl="0">
              <a:spcBef>
                <a:spcPts val="0"/>
              </a:spcBef>
              <a:spcAft>
                <a:spcPts val="0"/>
              </a:spcAft>
              <a:buNone/>
            </a:pPr>
            <a:endParaRPr sz="2400">
              <a:latin typeface="Calibri"/>
              <a:ea typeface="Calibri"/>
              <a:cs typeface="Calibri"/>
              <a:sym typeface="Calibri"/>
            </a:endParaRPr>
          </a:p>
          <a:p>
            <a:pPr marL="0" lvl="0" indent="0" algn="l" rtl="0">
              <a:spcBef>
                <a:spcPts val="0"/>
              </a:spcBef>
              <a:spcAft>
                <a:spcPts val="0"/>
              </a:spcAft>
              <a:buNone/>
            </a:pPr>
            <a:endParaRPr sz="2400">
              <a:latin typeface="Calibri"/>
              <a:ea typeface="Calibri"/>
              <a:cs typeface="Calibri"/>
              <a:sym typeface="Calibri"/>
            </a:endParaRPr>
          </a:p>
        </p:txBody>
      </p:sp>
      <p:pic>
        <p:nvPicPr>
          <p:cNvPr id="236" name="Google Shape;236;p26"/>
          <p:cNvPicPr preferRelativeResize="0"/>
          <p:nvPr/>
        </p:nvPicPr>
        <p:blipFill>
          <a:blip r:embed="rId3">
            <a:alphaModFix/>
          </a:blip>
          <a:stretch>
            <a:fillRect/>
          </a:stretch>
        </p:blipFill>
        <p:spPr>
          <a:xfrm>
            <a:off x="990575" y="517050"/>
            <a:ext cx="5367724" cy="6188549"/>
          </a:xfrm>
          <a:prstGeom prst="rect">
            <a:avLst/>
          </a:prstGeom>
          <a:noFill/>
          <a:ln>
            <a:noFill/>
          </a:ln>
          <a:effectLst>
            <a:outerShdw blurRad="57150" dist="19050" dir="5400000" algn="bl" rotWithShape="0">
              <a:srgbClr val="000000">
                <a:alpha val="50000"/>
              </a:srgbClr>
            </a:outerShdw>
          </a:effectLst>
        </p:spPr>
      </p:pic>
      <p:sp>
        <p:nvSpPr>
          <p:cNvPr id="237" name="Google Shape;237;p26"/>
          <p:cNvSpPr/>
          <p:nvPr/>
        </p:nvSpPr>
        <p:spPr>
          <a:xfrm>
            <a:off x="9138150" y="1722850"/>
            <a:ext cx="1668300" cy="10026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2400">
                <a:solidFill>
                  <a:schemeClr val="dk1"/>
                </a:solidFill>
                <a:latin typeface="Calibri"/>
                <a:ea typeface="Calibri"/>
                <a:cs typeface="Calibri"/>
                <a:sym typeface="Calibri"/>
              </a:rPr>
              <a:t>delivery</a:t>
            </a:r>
            <a:endParaRPr/>
          </a:p>
        </p:txBody>
      </p:sp>
      <p:sp>
        <p:nvSpPr>
          <p:cNvPr id="238" name="Google Shape;238;p26"/>
          <p:cNvSpPr/>
          <p:nvPr/>
        </p:nvSpPr>
        <p:spPr>
          <a:xfrm>
            <a:off x="8909550" y="3798775"/>
            <a:ext cx="1766400" cy="1002600"/>
          </a:xfrm>
          <a:prstGeom prst="ellipse">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400">
                <a:solidFill>
                  <a:schemeClr val="dk1"/>
                </a:solidFill>
                <a:latin typeface="Calibri"/>
                <a:ea typeface="Calibri"/>
                <a:cs typeface="Calibri"/>
                <a:sym typeface="Calibri"/>
              </a:rPr>
              <a:t>zoom</a:t>
            </a:r>
            <a:endParaRPr/>
          </a:p>
        </p:txBody>
      </p:sp>
      <p:sp>
        <p:nvSpPr>
          <p:cNvPr id="239" name="Google Shape;239;p26"/>
          <p:cNvSpPr/>
          <p:nvPr/>
        </p:nvSpPr>
        <p:spPr>
          <a:xfrm>
            <a:off x="9668300" y="2677825"/>
            <a:ext cx="1766400" cy="10026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400">
                <a:solidFill>
                  <a:schemeClr val="dk1"/>
                </a:solidFill>
                <a:latin typeface="Calibri"/>
                <a:ea typeface="Calibri"/>
                <a:cs typeface="Calibri"/>
                <a:sym typeface="Calibri"/>
              </a:rPr>
              <a:t>drinking</a:t>
            </a:r>
            <a:endParaRPr/>
          </a:p>
        </p:txBody>
      </p:sp>
      <p:sp>
        <p:nvSpPr>
          <p:cNvPr id="240" name="Google Shape;240;p26"/>
          <p:cNvSpPr/>
          <p:nvPr/>
        </p:nvSpPr>
        <p:spPr>
          <a:xfrm>
            <a:off x="6871000" y="2805300"/>
            <a:ext cx="1570800" cy="1002600"/>
          </a:xfrm>
          <a:prstGeom prst="ellipse">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400">
                <a:solidFill>
                  <a:schemeClr val="dk1"/>
                </a:solidFill>
                <a:latin typeface="Calibri"/>
                <a:ea typeface="Calibri"/>
                <a:cs typeface="Calibri"/>
                <a:sym typeface="Calibri"/>
              </a:rPr>
              <a:t>netflix</a:t>
            </a:r>
            <a:endParaRPr/>
          </a:p>
        </p:txBody>
      </p:sp>
      <p:sp>
        <p:nvSpPr>
          <p:cNvPr id="241" name="Google Shape;241;p26"/>
          <p:cNvSpPr/>
          <p:nvPr/>
        </p:nvSpPr>
        <p:spPr>
          <a:xfrm>
            <a:off x="7225950" y="3798775"/>
            <a:ext cx="1668300" cy="1002600"/>
          </a:xfrm>
          <a:prstGeom prst="ellipse">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2400">
                <a:solidFill>
                  <a:schemeClr val="dk1"/>
                </a:solidFill>
                <a:latin typeface="Calibri"/>
                <a:ea typeface="Calibri"/>
                <a:cs typeface="Calibri"/>
                <a:sym typeface="Calibri"/>
              </a:rPr>
              <a:t>episode</a:t>
            </a:r>
            <a:endParaRPr/>
          </a:p>
        </p:txBody>
      </p:sp>
      <p:sp>
        <p:nvSpPr>
          <p:cNvPr id="242" name="Google Shape;242;p26"/>
          <p:cNvSpPr/>
          <p:nvPr/>
        </p:nvSpPr>
        <p:spPr>
          <a:xfrm>
            <a:off x="10691250" y="3604225"/>
            <a:ext cx="1161600" cy="10026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2400">
                <a:solidFill>
                  <a:schemeClr val="dk1"/>
                </a:solidFill>
                <a:latin typeface="Calibri"/>
                <a:ea typeface="Calibri"/>
                <a:cs typeface="Calibri"/>
                <a:sym typeface="Calibri"/>
              </a:rPr>
              <a:t>wine</a:t>
            </a:r>
            <a:endParaRPr/>
          </a:p>
        </p:txBody>
      </p:sp>
      <p:sp>
        <p:nvSpPr>
          <p:cNvPr id="243" name="Google Shape;243;p26"/>
          <p:cNvSpPr/>
          <p:nvPr/>
        </p:nvSpPr>
        <p:spPr>
          <a:xfrm>
            <a:off x="7428575" y="4801375"/>
            <a:ext cx="1232700" cy="10026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400">
                <a:solidFill>
                  <a:schemeClr val="dk1"/>
                </a:solidFill>
                <a:latin typeface="Calibri"/>
                <a:ea typeface="Calibri"/>
                <a:cs typeface="Calibri"/>
                <a:sym typeface="Calibri"/>
              </a:rPr>
              <a:t>gym</a:t>
            </a:r>
            <a:endParaRPr/>
          </a:p>
        </p:txBody>
      </p:sp>
      <p:sp>
        <p:nvSpPr>
          <p:cNvPr id="244" name="Google Shape;244;p26"/>
          <p:cNvSpPr/>
          <p:nvPr/>
        </p:nvSpPr>
        <p:spPr>
          <a:xfrm>
            <a:off x="8441800" y="2927700"/>
            <a:ext cx="1232700" cy="1002600"/>
          </a:xfrm>
          <a:prstGeom prst="ellipse">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400">
                <a:solidFill>
                  <a:schemeClr val="dk1"/>
                </a:solidFill>
                <a:latin typeface="Calibri"/>
                <a:ea typeface="Calibri"/>
                <a:cs typeface="Calibri"/>
                <a:sym typeface="Calibri"/>
              </a:rPr>
              <a:t>video</a:t>
            </a:r>
            <a:endParaRPr/>
          </a:p>
        </p:txBody>
      </p:sp>
      <p:sp>
        <p:nvSpPr>
          <p:cNvPr id="245" name="Google Shape;245;p26"/>
          <p:cNvSpPr/>
          <p:nvPr/>
        </p:nvSpPr>
        <p:spPr>
          <a:xfrm>
            <a:off x="8661275" y="4801375"/>
            <a:ext cx="1766400" cy="1002600"/>
          </a:xfrm>
          <a:prstGeom prst="ellipse">
            <a:avLst/>
          </a:prstGeom>
          <a:solidFill>
            <a:srgbClr val="DD7E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400">
                <a:solidFill>
                  <a:schemeClr val="dk1"/>
                </a:solidFill>
                <a:latin typeface="Calibri"/>
                <a:ea typeface="Calibri"/>
                <a:cs typeface="Calibri"/>
                <a:sym typeface="Calibri"/>
              </a:rPr>
              <a:t>prayer</a:t>
            </a:r>
            <a:endParaRPr/>
          </a:p>
        </p:txBody>
      </p:sp>
      <p:sp>
        <p:nvSpPr>
          <p:cNvPr id="246" name="Google Shape;246;p26"/>
          <p:cNvSpPr/>
          <p:nvPr/>
        </p:nvSpPr>
        <p:spPr>
          <a:xfrm>
            <a:off x="10399900" y="4606825"/>
            <a:ext cx="1461600" cy="1002600"/>
          </a:xfrm>
          <a:prstGeom prst="ellipse">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2400">
                <a:solidFill>
                  <a:schemeClr val="dk1"/>
                </a:solidFill>
                <a:latin typeface="Calibri"/>
                <a:ea typeface="Calibri"/>
                <a:cs typeface="Calibri"/>
                <a:sym typeface="Calibri"/>
              </a:rPr>
              <a:t>friend</a:t>
            </a:r>
            <a:endParaRPr/>
          </a:p>
        </p:txBody>
      </p:sp>
      <p:sp>
        <p:nvSpPr>
          <p:cNvPr id="247" name="Google Shape;247;p26"/>
          <p:cNvSpPr/>
          <p:nvPr/>
        </p:nvSpPr>
        <p:spPr>
          <a:xfrm>
            <a:off x="7938200" y="1965413"/>
            <a:ext cx="1232700" cy="1002600"/>
          </a:xfrm>
          <a:prstGeom prst="ellipse">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2400">
                <a:solidFill>
                  <a:schemeClr val="dk1"/>
                </a:solidFill>
                <a:latin typeface="Calibri"/>
                <a:ea typeface="Calibri"/>
                <a:cs typeface="Calibri"/>
                <a:sym typeface="Calibri"/>
              </a:rPr>
              <a:t>song</a:t>
            </a:r>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53" name="Google Shape;253;p27"/>
          <p:cNvSpPr txBox="1"/>
          <p:nvPr/>
        </p:nvSpPr>
        <p:spPr>
          <a:xfrm>
            <a:off x="1173550" y="98250"/>
            <a:ext cx="36684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SUGGESTIONS</a:t>
            </a:r>
            <a:endParaRPr sz="3600" b="1">
              <a:solidFill>
                <a:srgbClr val="0B5394"/>
              </a:solidFill>
              <a:latin typeface="Calibri"/>
              <a:ea typeface="Calibri"/>
              <a:cs typeface="Calibri"/>
              <a:sym typeface="Calibri"/>
            </a:endParaRPr>
          </a:p>
        </p:txBody>
      </p:sp>
      <p:sp>
        <p:nvSpPr>
          <p:cNvPr id="254" name="Google Shape;254;p27"/>
          <p:cNvSpPr txBox="1"/>
          <p:nvPr/>
        </p:nvSpPr>
        <p:spPr>
          <a:xfrm>
            <a:off x="1539075" y="1305200"/>
            <a:ext cx="10766400" cy="45351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2400">
                <a:latin typeface="Calibri"/>
                <a:ea typeface="Calibri"/>
                <a:cs typeface="Calibri"/>
                <a:sym typeface="Calibri"/>
              </a:rPr>
              <a:t>Music: Listen to songs or sing songs</a:t>
            </a:r>
            <a:endParaRPr sz="2400">
              <a:latin typeface="Calibri"/>
              <a:ea typeface="Calibri"/>
              <a:cs typeface="Calibri"/>
              <a:sym typeface="Calibri"/>
            </a:endParaRPr>
          </a:p>
          <a:p>
            <a:pPr marL="0" lvl="0" indent="0" algn="l" rtl="0">
              <a:lnSpc>
                <a:spcPct val="150000"/>
              </a:lnSpc>
              <a:spcBef>
                <a:spcPts val="0"/>
              </a:spcBef>
              <a:spcAft>
                <a:spcPts val="0"/>
              </a:spcAft>
              <a:buNone/>
            </a:pPr>
            <a:r>
              <a:rPr lang="en-US" sz="2400">
                <a:latin typeface="Calibri"/>
                <a:ea typeface="Calibri"/>
                <a:cs typeface="Calibri"/>
                <a:sym typeface="Calibri"/>
              </a:rPr>
              <a:t>Videos: Watch movies or TV series on YouTube and Netflix</a:t>
            </a:r>
            <a:endParaRPr sz="2400">
              <a:latin typeface="Calibri"/>
              <a:ea typeface="Calibri"/>
              <a:cs typeface="Calibri"/>
              <a:sym typeface="Calibri"/>
            </a:endParaRPr>
          </a:p>
          <a:p>
            <a:pPr marL="0" lvl="0" indent="0" algn="l" rtl="0">
              <a:lnSpc>
                <a:spcPct val="150000"/>
              </a:lnSpc>
              <a:spcBef>
                <a:spcPts val="0"/>
              </a:spcBef>
              <a:spcAft>
                <a:spcPts val="0"/>
              </a:spcAft>
              <a:buNone/>
            </a:pPr>
            <a:r>
              <a:rPr lang="en-US" sz="2400">
                <a:solidFill>
                  <a:schemeClr val="dk1"/>
                </a:solidFill>
                <a:latin typeface="Calibri"/>
                <a:ea typeface="Calibri"/>
                <a:cs typeface="Calibri"/>
                <a:sym typeface="Calibri"/>
              </a:rPr>
              <a:t>Connection: Virtually connect with others with messages, phone, or video talks</a:t>
            </a:r>
            <a:endParaRPr sz="2400">
              <a:solidFill>
                <a:schemeClr val="dk1"/>
              </a:solidFill>
              <a:latin typeface="Calibri"/>
              <a:ea typeface="Calibri"/>
              <a:cs typeface="Calibri"/>
              <a:sym typeface="Calibri"/>
            </a:endParaRPr>
          </a:p>
          <a:p>
            <a:pPr marL="0" lvl="0" indent="0" algn="l" rtl="0">
              <a:lnSpc>
                <a:spcPct val="150000"/>
              </a:lnSpc>
              <a:spcBef>
                <a:spcPts val="0"/>
              </a:spcBef>
              <a:spcAft>
                <a:spcPts val="0"/>
              </a:spcAft>
              <a:buNone/>
            </a:pPr>
            <a:r>
              <a:rPr lang="en-US" sz="2400">
                <a:solidFill>
                  <a:schemeClr val="dk1"/>
                </a:solidFill>
                <a:latin typeface="Calibri"/>
                <a:ea typeface="Calibri"/>
                <a:cs typeface="Calibri"/>
                <a:sym typeface="Calibri"/>
              </a:rPr>
              <a:t>Workout: Do a regular workout and breath fresh air</a:t>
            </a:r>
            <a:endParaRPr sz="2400">
              <a:solidFill>
                <a:schemeClr val="dk1"/>
              </a:solidFill>
              <a:latin typeface="Calibri"/>
              <a:ea typeface="Calibri"/>
              <a:cs typeface="Calibri"/>
              <a:sym typeface="Calibri"/>
            </a:endParaRPr>
          </a:p>
          <a:p>
            <a:pPr marL="0" lvl="0" indent="0" algn="l" rtl="0">
              <a:lnSpc>
                <a:spcPct val="150000"/>
              </a:lnSpc>
              <a:spcBef>
                <a:spcPts val="0"/>
              </a:spcBef>
              <a:spcAft>
                <a:spcPts val="0"/>
              </a:spcAft>
              <a:buClr>
                <a:schemeClr val="dk1"/>
              </a:buClr>
              <a:buSzPts val="1100"/>
              <a:buFont typeface="Arial"/>
              <a:buNone/>
            </a:pPr>
            <a:r>
              <a:rPr lang="en-US" sz="2400">
                <a:solidFill>
                  <a:schemeClr val="dk1"/>
                </a:solidFill>
                <a:latin typeface="Calibri"/>
                <a:ea typeface="Calibri"/>
                <a:cs typeface="Calibri"/>
                <a:sym typeface="Calibri"/>
              </a:rPr>
              <a:t>Reading: Read books that you are interested in</a:t>
            </a:r>
            <a:endParaRPr sz="2400">
              <a:solidFill>
                <a:schemeClr val="dk1"/>
              </a:solidFill>
              <a:latin typeface="Calibri"/>
              <a:ea typeface="Calibri"/>
              <a:cs typeface="Calibri"/>
              <a:sym typeface="Calibri"/>
            </a:endParaRPr>
          </a:p>
          <a:p>
            <a:pPr marL="0" lvl="0" indent="0" algn="l" rtl="0">
              <a:lnSpc>
                <a:spcPct val="150000"/>
              </a:lnSpc>
              <a:spcBef>
                <a:spcPts val="0"/>
              </a:spcBef>
              <a:spcAft>
                <a:spcPts val="0"/>
              </a:spcAft>
              <a:buNone/>
            </a:pPr>
            <a:r>
              <a:rPr lang="en-US" sz="2400">
                <a:latin typeface="Calibri"/>
                <a:ea typeface="Calibri"/>
                <a:cs typeface="Calibri"/>
                <a:sym typeface="Calibri"/>
              </a:rPr>
              <a:t>Kindness: Share free food or donate money</a:t>
            </a:r>
            <a:endParaRPr sz="2400">
              <a:latin typeface="Calibri"/>
              <a:ea typeface="Calibri"/>
              <a:cs typeface="Calibri"/>
              <a:sym typeface="Calibri"/>
            </a:endParaRPr>
          </a:p>
          <a:p>
            <a:pPr marL="0" lvl="0" indent="0" algn="l" rtl="0">
              <a:lnSpc>
                <a:spcPct val="150000"/>
              </a:lnSpc>
              <a:spcBef>
                <a:spcPts val="0"/>
              </a:spcBef>
              <a:spcAft>
                <a:spcPts val="0"/>
              </a:spcAft>
              <a:buNone/>
            </a:pPr>
            <a:r>
              <a:rPr lang="en-US" sz="2400">
                <a:latin typeface="Calibri"/>
                <a:ea typeface="Calibri"/>
                <a:cs typeface="Calibri"/>
                <a:sym typeface="Calibri"/>
              </a:rPr>
              <a:t>Prayer: Say a prayer</a:t>
            </a:r>
            <a:endParaRPr sz="2400">
              <a:latin typeface="Calibri"/>
              <a:ea typeface="Calibri"/>
              <a:cs typeface="Calibri"/>
              <a:sym typeface="Calibri"/>
            </a:endParaRPr>
          </a:p>
          <a:p>
            <a:pPr marL="0" lvl="0" indent="0" algn="l" rtl="0">
              <a:lnSpc>
                <a:spcPct val="150000"/>
              </a:lnSpc>
              <a:spcBef>
                <a:spcPts val="0"/>
              </a:spcBef>
              <a:spcAft>
                <a:spcPts val="0"/>
              </a:spcAft>
              <a:buNone/>
            </a:pPr>
            <a:r>
              <a:rPr lang="en-US" sz="2400">
                <a:latin typeface="Calibri"/>
                <a:ea typeface="Calibri"/>
                <a:cs typeface="Calibri"/>
                <a:sym typeface="Calibri"/>
              </a:rPr>
              <a:t>Labor: Do cleaning and cook by yourself</a:t>
            </a:r>
            <a:endParaRPr sz="2400">
              <a:latin typeface="Calibri"/>
              <a:ea typeface="Calibri"/>
              <a:cs typeface="Calibri"/>
              <a:sym typeface="Calibri"/>
            </a:endParaRPr>
          </a:p>
          <a:p>
            <a:pPr marL="0" lvl="0" indent="0" algn="l" rtl="0">
              <a:lnSpc>
                <a:spcPct val="150000"/>
              </a:lnSpc>
              <a:spcBef>
                <a:spcPts val="0"/>
              </a:spcBef>
              <a:spcAft>
                <a:spcPts val="0"/>
              </a:spcAft>
              <a:buNone/>
            </a:pPr>
            <a:endParaRPr sz="2400">
              <a:latin typeface="Calibri"/>
              <a:ea typeface="Calibri"/>
              <a:cs typeface="Calibri"/>
              <a:sym typeface="Calibri"/>
            </a:endParaRPr>
          </a:p>
          <a:p>
            <a:pPr marL="0" lvl="0" indent="0" algn="l" rtl="0">
              <a:lnSpc>
                <a:spcPct val="150000"/>
              </a:lnSpc>
              <a:spcBef>
                <a:spcPts val="0"/>
              </a:spcBef>
              <a:spcAft>
                <a:spcPts val="0"/>
              </a:spcAft>
              <a:buNone/>
            </a:pPr>
            <a:endParaRPr sz="2400">
              <a:latin typeface="Calibri"/>
              <a:ea typeface="Calibri"/>
              <a:cs typeface="Calibri"/>
              <a:sym typeface="Calibri"/>
            </a:endParaRPr>
          </a:p>
          <a:p>
            <a:pPr marL="0" lvl="0" indent="0" algn="l" rtl="0">
              <a:lnSpc>
                <a:spcPct val="150000"/>
              </a:lnSpc>
              <a:spcBef>
                <a:spcPts val="0"/>
              </a:spcBef>
              <a:spcAft>
                <a:spcPts val="0"/>
              </a:spcAft>
              <a:buNone/>
            </a:pPr>
            <a:endParaRPr sz="2400">
              <a:latin typeface="Calibri"/>
              <a:ea typeface="Calibri"/>
              <a:cs typeface="Calibri"/>
              <a:sym typeface="Calibri"/>
            </a:endParaRPr>
          </a:p>
          <a:p>
            <a:pPr marL="0" lvl="0" indent="0" algn="l" rtl="0">
              <a:lnSpc>
                <a:spcPct val="150000"/>
              </a:lnSpc>
              <a:spcBef>
                <a:spcPts val="0"/>
              </a:spcBef>
              <a:spcAft>
                <a:spcPts val="0"/>
              </a:spcAft>
              <a:buNone/>
            </a:pPr>
            <a:endParaRPr sz="2400">
              <a:latin typeface="Calibri"/>
              <a:ea typeface="Calibri"/>
              <a:cs typeface="Calibri"/>
              <a:sym typeface="Calibri"/>
            </a:endParaRPr>
          </a:p>
          <a:p>
            <a:pPr marL="0" lvl="0" indent="0" algn="l" rtl="0">
              <a:lnSpc>
                <a:spcPct val="150000"/>
              </a:lnSpc>
              <a:spcBef>
                <a:spcPts val="0"/>
              </a:spcBef>
              <a:spcAft>
                <a:spcPts val="0"/>
              </a:spcAft>
              <a:buNone/>
            </a:pPr>
            <a:endParaRPr sz="2400">
              <a:latin typeface="Calibri"/>
              <a:ea typeface="Calibri"/>
              <a:cs typeface="Calibri"/>
              <a:sym typeface="Calibri"/>
            </a:endParaRPr>
          </a:p>
        </p:txBody>
      </p:sp>
      <p:pic>
        <p:nvPicPr>
          <p:cNvPr id="255" name="Google Shape;255;p27"/>
          <p:cNvPicPr preferRelativeResize="0"/>
          <p:nvPr/>
        </p:nvPicPr>
        <p:blipFill>
          <a:blip r:embed="rId3">
            <a:alphaModFix/>
          </a:blip>
          <a:stretch>
            <a:fillRect/>
          </a:stretch>
        </p:blipFill>
        <p:spPr>
          <a:xfrm>
            <a:off x="984504" y="1305200"/>
            <a:ext cx="507300" cy="501000"/>
          </a:xfrm>
          <a:prstGeom prst="ellipse">
            <a:avLst/>
          </a:prstGeom>
          <a:noFill/>
          <a:ln>
            <a:noFill/>
          </a:ln>
        </p:spPr>
      </p:pic>
      <p:pic>
        <p:nvPicPr>
          <p:cNvPr id="256" name="Google Shape;256;p27"/>
          <p:cNvPicPr preferRelativeResize="0"/>
          <p:nvPr/>
        </p:nvPicPr>
        <p:blipFill>
          <a:blip r:embed="rId4">
            <a:alphaModFix/>
          </a:blip>
          <a:stretch>
            <a:fillRect/>
          </a:stretch>
        </p:blipFill>
        <p:spPr>
          <a:xfrm>
            <a:off x="984504" y="2440875"/>
            <a:ext cx="507300" cy="516600"/>
          </a:xfrm>
          <a:prstGeom prst="ellipse">
            <a:avLst/>
          </a:prstGeom>
          <a:noFill/>
          <a:ln>
            <a:noFill/>
          </a:ln>
        </p:spPr>
      </p:pic>
      <p:pic>
        <p:nvPicPr>
          <p:cNvPr id="257" name="Google Shape;257;p27"/>
          <p:cNvPicPr preferRelativeResize="0"/>
          <p:nvPr/>
        </p:nvPicPr>
        <p:blipFill rotWithShape="1">
          <a:blip r:embed="rId5">
            <a:alphaModFix/>
          </a:blip>
          <a:srcRect r="14074"/>
          <a:stretch/>
        </p:blipFill>
        <p:spPr>
          <a:xfrm>
            <a:off x="981550" y="3534050"/>
            <a:ext cx="507300" cy="590400"/>
          </a:xfrm>
          <a:prstGeom prst="ellipse">
            <a:avLst/>
          </a:prstGeom>
          <a:noFill/>
          <a:ln>
            <a:noFill/>
          </a:ln>
        </p:spPr>
      </p:pic>
      <p:pic>
        <p:nvPicPr>
          <p:cNvPr id="258" name="Google Shape;258;p27"/>
          <p:cNvPicPr preferRelativeResize="0"/>
          <p:nvPr/>
        </p:nvPicPr>
        <p:blipFill rotWithShape="1">
          <a:blip r:embed="rId6">
            <a:alphaModFix/>
          </a:blip>
          <a:srcRect t="7131" b="15690"/>
          <a:stretch/>
        </p:blipFill>
        <p:spPr>
          <a:xfrm>
            <a:off x="984500" y="1929650"/>
            <a:ext cx="507300" cy="398700"/>
          </a:xfrm>
          <a:prstGeom prst="ellipse">
            <a:avLst/>
          </a:prstGeom>
          <a:noFill/>
          <a:ln>
            <a:noFill/>
          </a:ln>
        </p:spPr>
      </p:pic>
      <p:pic>
        <p:nvPicPr>
          <p:cNvPr id="259" name="Google Shape;259;p27"/>
          <p:cNvPicPr preferRelativeResize="0"/>
          <p:nvPr/>
        </p:nvPicPr>
        <p:blipFill rotWithShape="1">
          <a:blip r:embed="rId7">
            <a:alphaModFix/>
          </a:blip>
          <a:srcRect l="9665" r="9657"/>
          <a:stretch/>
        </p:blipFill>
        <p:spPr>
          <a:xfrm>
            <a:off x="984504" y="4124600"/>
            <a:ext cx="507300" cy="590400"/>
          </a:xfrm>
          <a:prstGeom prst="ellipse">
            <a:avLst/>
          </a:prstGeom>
          <a:noFill/>
          <a:ln>
            <a:noFill/>
          </a:ln>
        </p:spPr>
      </p:pic>
      <p:pic>
        <p:nvPicPr>
          <p:cNvPr id="260" name="Google Shape;260;p27"/>
          <p:cNvPicPr preferRelativeResize="0"/>
          <p:nvPr/>
        </p:nvPicPr>
        <p:blipFill>
          <a:blip r:embed="rId3">
            <a:alphaModFix/>
          </a:blip>
          <a:stretch>
            <a:fillRect/>
          </a:stretch>
        </p:blipFill>
        <p:spPr>
          <a:xfrm>
            <a:off x="984504" y="4759375"/>
            <a:ext cx="507300" cy="501000"/>
          </a:xfrm>
          <a:prstGeom prst="ellipse">
            <a:avLst/>
          </a:prstGeom>
          <a:noFill/>
          <a:ln>
            <a:noFill/>
          </a:ln>
        </p:spPr>
      </p:pic>
      <p:pic>
        <p:nvPicPr>
          <p:cNvPr id="261" name="Google Shape;261;p27"/>
          <p:cNvPicPr preferRelativeResize="0"/>
          <p:nvPr/>
        </p:nvPicPr>
        <p:blipFill rotWithShape="1">
          <a:blip r:embed="rId6">
            <a:alphaModFix/>
          </a:blip>
          <a:srcRect l="6103" t="3147"/>
          <a:stretch/>
        </p:blipFill>
        <p:spPr>
          <a:xfrm>
            <a:off x="984504" y="3007425"/>
            <a:ext cx="507300" cy="507300"/>
          </a:xfrm>
          <a:prstGeom prst="ellipse">
            <a:avLst/>
          </a:prstGeom>
          <a:noFill/>
          <a:ln>
            <a:noFill/>
          </a:ln>
        </p:spPr>
      </p:pic>
      <p:pic>
        <p:nvPicPr>
          <p:cNvPr id="262" name="Google Shape;262;p27"/>
          <p:cNvPicPr preferRelativeResize="0"/>
          <p:nvPr/>
        </p:nvPicPr>
        <p:blipFill rotWithShape="1">
          <a:blip r:embed="rId8">
            <a:alphaModFix/>
          </a:blip>
          <a:srcRect t="-3114"/>
          <a:stretch/>
        </p:blipFill>
        <p:spPr>
          <a:xfrm>
            <a:off x="984504" y="5247350"/>
            <a:ext cx="507300" cy="516600"/>
          </a:xfrm>
          <a:prstGeom prst="ellipse">
            <a:avLst/>
          </a:prstGeom>
          <a:noFill/>
          <a:ln>
            <a:noFill/>
          </a:ln>
        </p:spPr>
      </p:pic>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8"/>
          <p:cNvSpPr/>
          <p:nvPr/>
        </p:nvSpPr>
        <p:spPr>
          <a:xfrm>
            <a:off x="5644561" y="2074770"/>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68" name="Google Shape;268;p28"/>
          <p:cNvSpPr txBox="1"/>
          <p:nvPr/>
        </p:nvSpPr>
        <p:spPr>
          <a:xfrm>
            <a:off x="4234543" y="2939098"/>
            <a:ext cx="4858871"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a:solidFill>
                  <a:srgbClr val="2E75B5"/>
                </a:solidFill>
                <a:latin typeface="Calibri"/>
                <a:ea typeface="Calibri"/>
                <a:cs typeface="Calibri"/>
                <a:sym typeface="Calibri"/>
              </a:rPr>
              <a:t>Thank you!</a:t>
            </a:r>
            <a:endParaRPr/>
          </a:p>
        </p:txBody>
      </p:sp>
      <p:grpSp>
        <p:nvGrpSpPr>
          <p:cNvPr id="269" name="Google Shape;269;p28"/>
          <p:cNvGrpSpPr/>
          <p:nvPr/>
        </p:nvGrpSpPr>
        <p:grpSpPr>
          <a:xfrm>
            <a:off x="-2" y="4715435"/>
            <a:ext cx="12192010" cy="2142562"/>
            <a:chOff x="-2" y="4715435"/>
            <a:chExt cx="12192010" cy="2142562"/>
          </a:xfrm>
        </p:grpSpPr>
        <p:sp>
          <p:nvSpPr>
            <p:cNvPr id="270" name="Google Shape;270;p28"/>
            <p:cNvSpPr/>
            <p:nvPr/>
          </p:nvSpPr>
          <p:spPr>
            <a:xfrm rot="5400000" flipH="1">
              <a:off x="2146423" y="3554965"/>
              <a:ext cx="1156606" cy="5449456"/>
            </a:xfrm>
            <a:prstGeom prst="rtTriangle">
              <a:avLst/>
            </a:prstGeom>
            <a:solidFill>
              <a:srgbClr val="6FA8DC"/>
            </a:solidFill>
            <a:ln>
              <a:noFill/>
            </a:ln>
            <a:effectLst>
              <a:outerShdw blurRad="50800" dist="38100" dir="18900000" algn="b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71" name="Google Shape;271;p28"/>
            <p:cNvGrpSpPr/>
            <p:nvPr/>
          </p:nvGrpSpPr>
          <p:grpSpPr>
            <a:xfrm>
              <a:off x="2115128" y="4715435"/>
              <a:ext cx="10076880" cy="2142562"/>
              <a:chOff x="4336734" y="4715435"/>
              <a:chExt cx="7855273" cy="2142562"/>
            </a:xfrm>
          </p:grpSpPr>
          <p:sp>
            <p:nvSpPr>
              <p:cNvPr id="272" name="Google Shape;272;p28"/>
              <p:cNvSpPr/>
              <p:nvPr/>
            </p:nvSpPr>
            <p:spPr>
              <a:xfrm rot="-5400000">
                <a:off x="7193088" y="1859081"/>
                <a:ext cx="2142562" cy="7855269"/>
              </a:xfrm>
              <a:prstGeom prst="rtTriangle">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3" name="Google Shape;273;p28"/>
              <p:cNvSpPr/>
              <p:nvPr/>
            </p:nvSpPr>
            <p:spPr>
              <a:xfrm rot="-5400000">
                <a:off x="8471237" y="3120132"/>
                <a:ext cx="1668268" cy="5773273"/>
              </a:xfrm>
              <a:prstGeom prst="rtTriangle">
                <a:avLst/>
              </a:prstGeom>
              <a:solidFill>
                <a:srgbClr val="3D85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4" name="Google Shape;274;p28"/>
              <p:cNvSpPr/>
              <p:nvPr/>
            </p:nvSpPr>
            <p:spPr>
              <a:xfrm rot="-5400000">
                <a:off x="9445330" y="4094233"/>
                <a:ext cx="1156606" cy="4336735"/>
              </a:xfrm>
              <a:prstGeom prst="rtTriangle">
                <a:avLst/>
              </a:pr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grpSp>
        <p:nvGrpSpPr>
          <p:cNvPr id="275" name="Google Shape;275;p28"/>
          <p:cNvGrpSpPr/>
          <p:nvPr/>
        </p:nvGrpSpPr>
        <p:grpSpPr>
          <a:xfrm>
            <a:off x="-4" y="-26900"/>
            <a:ext cx="2904569" cy="2169465"/>
            <a:chOff x="-4" y="-26900"/>
            <a:chExt cx="2904569" cy="2169465"/>
          </a:xfrm>
        </p:grpSpPr>
        <p:sp>
          <p:nvSpPr>
            <p:cNvPr id="276" name="Google Shape;276;p28"/>
            <p:cNvSpPr/>
            <p:nvPr/>
          </p:nvSpPr>
          <p:spPr>
            <a:xfrm rot="5400000">
              <a:off x="-152405" y="125504"/>
              <a:ext cx="2026029" cy="1721226"/>
            </a:xfrm>
            <a:prstGeom prst="rtTriangle">
              <a:avLst/>
            </a:prstGeom>
            <a:solidFill>
              <a:srgbClr val="3C7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7" name="Google Shape;277;p28"/>
            <p:cNvSpPr/>
            <p:nvPr/>
          </p:nvSpPr>
          <p:spPr>
            <a:xfrm rot="-5400000">
              <a:off x="699244" y="44824"/>
              <a:ext cx="1093699" cy="950254"/>
            </a:xfrm>
            <a:prstGeom prst="rtTriangle">
              <a:avLst/>
            </a:prstGeom>
            <a:solidFill>
              <a:srgbClr val="3C7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8" name="Google Shape;278;p28"/>
            <p:cNvSpPr/>
            <p:nvPr/>
          </p:nvSpPr>
          <p:spPr>
            <a:xfrm rot="5400000">
              <a:off x="1649500" y="44826"/>
              <a:ext cx="1093699" cy="950254"/>
            </a:xfrm>
            <a:prstGeom prst="rtTriangle">
              <a:avLst/>
            </a:prstGeom>
            <a:solidFill>
              <a:srgbClr val="3C7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9" name="Google Shape;279;p28"/>
            <p:cNvSpPr/>
            <p:nvPr/>
          </p:nvSpPr>
          <p:spPr>
            <a:xfrm rot="5400000">
              <a:off x="-149034" y="122131"/>
              <a:ext cx="2169464" cy="1871404"/>
            </a:xfrm>
            <a:prstGeom prst="rtTriangle">
              <a:avLst/>
            </a:prstGeom>
            <a:solidFill>
              <a:srgbClr val="0B539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0" name="Google Shape;280;p28"/>
            <p:cNvSpPr/>
            <p:nvPr/>
          </p:nvSpPr>
          <p:spPr>
            <a:xfrm rot="-5400000">
              <a:off x="769252" y="42082"/>
              <a:ext cx="1171129" cy="1033164"/>
            </a:xfrm>
            <a:prstGeom prst="rtTriangle">
              <a:avLst/>
            </a:prstGeom>
            <a:solidFill>
              <a:srgbClr val="3D85C6"/>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1" name="Google Shape;281;p28"/>
            <p:cNvSpPr/>
            <p:nvPr/>
          </p:nvSpPr>
          <p:spPr>
            <a:xfrm rot="5400000">
              <a:off x="1802418" y="42084"/>
              <a:ext cx="1171129" cy="1033164"/>
            </a:xfrm>
            <a:prstGeom prst="rtTriangle">
              <a:avLst/>
            </a:prstGeom>
            <a:solidFill>
              <a:srgbClr val="6D9EEB"/>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grpSp>
        <p:nvGrpSpPr>
          <p:cNvPr id="101" name="Google Shape;101;p1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p:nvPr/>
        </p:nvGrpSpPr>
        <p:grpSpPr>
          <a:xfrm>
            <a:off x="2117662" y="913316"/>
            <a:ext cx="8803127" cy="4517843"/>
            <a:chOff x="1203262" y="1395504"/>
            <a:chExt cx="8803127" cy="4517843"/>
          </a:xfrm>
        </p:grpSpPr>
        <p:cxnSp>
          <p:nvCxnSpPr>
            <p:cNvPr id="102" name="Google Shape;102;p16"/>
            <p:cNvCxnSpPr/>
            <p:nvPr/>
          </p:nvCxnSpPr>
          <p:spPr>
            <a:xfrm rot="10800000">
              <a:off x="1203262" y="3809848"/>
              <a:ext cx="757800" cy="0"/>
            </a:xfrm>
            <a:prstGeom prst="straightConnector1">
              <a:avLst/>
            </a:prstGeom>
            <a:noFill/>
            <a:ln w="9525" cap="flat" cmpd="sng">
              <a:solidFill>
                <a:srgbClr val="BFBFBF"/>
              </a:solidFill>
              <a:prstDash val="solid"/>
              <a:miter lim="800000"/>
              <a:headEnd type="none" w="sm" len="sm"/>
              <a:tailEnd type="none" w="sm" len="sm"/>
            </a:ln>
          </p:spPr>
        </p:cxnSp>
        <p:cxnSp>
          <p:nvCxnSpPr>
            <p:cNvPr id="103" name="Google Shape;103;p16"/>
            <p:cNvCxnSpPr/>
            <p:nvPr/>
          </p:nvCxnSpPr>
          <p:spPr>
            <a:xfrm>
              <a:off x="1203325" y="4269679"/>
              <a:ext cx="2591100" cy="0"/>
            </a:xfrm>
            <a:prstGeom prst="straightConnector1">
              <a:avLst/>
            </a:prstGeom>
            <a:noFill/>
            <a:ln w="9525" cap="flat" cmpd="sng">
              <a:solidFill>
                <a:srgbClr val="BFBFBF"/>
              </a:solidFill>
              <a:prstDash val="solid"/>
              <a:miter lim="800000"/>
              <a:headEnd type="none" w="sm" len="sm"/>
              <a:tailEnd type="none" w="sm" len="sm"/>
            </a:ln>
          </p:spPr>
        </p:cxnSp>
        <p:sp>
          <p:nvSpPr>
            <p:cNvPr id="104" name="Google Shape;104;p16"/>
            <p:cNvSpPr txBox="1"/>
            <p:nvPr/>
          </p:nvSpPr>
          <p:spPr>
            <a:xfrm>
              <a:off x="5466200" y="1424288"/>
              <a:ext cx="656100" cy="461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0" i="0" u="none" strike="noStrike" cap="none">
                  <a:solidFill>
                    <a:srgbClr val="4472C3"/>
                  </a:solidFill>
                  <a:latin typeface="Impact"/>
                  <a:ea typeface="Impact"/>
                  <a:cs typeface="Impact"/>
                  <a:sym typeface="Impact"/>
                </a:rPr>
                <a:t>01</a:t>
              </a:r>
              <a:endParaRPr/>
            </a:p>
          </p:txBody>
        </p:sp>
        <p:cxnSp>
          <p:nvCxnSpPr>
            <p:cNvPr id="105" name="Google Shape;105;p16"/>
            <p:cNvCxnSpPr/>
            <p:nvPr/>
          </p:nvCxnSpPr>
          <p:spPr>
            <a:xfrm>
              <a:off x="6208722" y="1395504"/>
              <a:ext cx="0" cy="519214"/>
            </a:xfrm>
            <a:prstGeom prst="straightConnector1">
              <a:avLst/>
            </a:prstGeom>
            <a:noFill/>
            <a:ln w="28575" cap="flat" cmpd="sng">
              <a:solidFill>
                <a:schemeClr val="accent1"/>
              </a:solidFill>
              <a:prstDash val="solid"/>
              <a:miter lim="800000"/>
              <a:headEnd type="none" w="sm" len="sm"/>
              <a:tailEnd type="none" w="sm" len="sm"/>
            </a:ln>
          </p:spPr>
        </p:cxnSp>
        <p:sp>
          <p:nvSpPr>
            <p:cNvPr id="106" name="Google Shape;106;p16"/>
            <p:cNvSpPr txBox="1"/>
            <p:nvPr/>
          </p:nvSpPr>
          <p:spPr>
            <a:xfrm>
              <a:off x="6371343" y="1474017"/>
              <a:ext cx="3610200" cy="351000"/>
            </a:xfrm>
            <a:prstGeom prst="rect">
              <a:avLst/>
            </a:prstGeom>
            <a:noFill/>
            <a:ln>
              <a:noFill/>
            </a:ln>
          </p:spPr>
          <p:txBody>
            <a:bodyPr spcFirstLastPara="1" wrap="square" lIns="90000" tIns="46800" rIns="90000" bIns="46800" anchor="b" anchorCtr="0">
              <a:noAutofit/>
            </a:bodyPr>
            <a:lstStyle/>
            <a:p>
              <a:pPr marL="0" marR="0" lvl="0" indent="0" algn="l" rtl="0">
                <a:lnSpc>
                  <a:spcPct val="90000"/>
                </a:lnSpc>
                <a:spcBef>
                  <a:spcPts val="0"/>
                </a:spcBef>
                <a:spcAft>
                  <a:spcPts val="0"/>
                </a:spcAft>
                <a:buClr>
                  <a:schemeClr val="dk1"/>
                </a:buClr>
                <a:buSzPts val="1800"/>
                <a:buFont typeface="Calibri"/>
                <a:buNone/>
              </a:pPr>
              <a:r>
                <a:rPr lang="en-US" sz="2000" b="1" i="0" u="none" strike="noStrike" cap="none">
                  <a:solidFill>
                    <a:schemeClr val="dk1"/>
                  </a:solidFill>
                  <a:latin typeface="Calibri"/>
                  <a:ea typeface="Calibri"/>
                  <a:cs typeface="Calibri"/>
                  <a:sym typeface="Calibri"/>
                </a:rPr>
                <a:t>BACKGROUND</a:t>
              </a:r>
              <a:endParaRPr sz="2000" b="1" i="0" u="none" strike="noStrike" cap="none">
                <a:solidFill>
                  <a:schemeClr val="dk1"/>
                </a:solidFill>
                <a:latin typeface="Calibri"/>
                <a:ea typeface="Calibri"/>
                <a:cs typeface="Calibri"/>
                <a:sym typeface="Calibri"/>
              </a:endParaRPr>
            </a:p>
          </p:txBody>
        </p:sp>
        <p:sp>
          <p:nvSpPr>
            <p:cNvPr id="107" name="Google Shape;107;p16"/>
            <p:cNvSpPr txBox="1"/>
            <p:nvPr/>
          </p:nvSpPr>
          <p:spPr>
            <a:xfrm>
              <a:off x="5457827" y="2224013"/>
              <a:ext cx="656100" cy="461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0" i="0" u="none" strike="noStrike" cap="none">
                  <a:solidFill>
                    <a:schemeClr val="accent2"/>
                  </a:solidFill>
                  <a:latin typeface="Impact"/>
                  <a:ea typeface="Impact"/>
                  <a:cs typeface="Impact"/>
                  <a:sym typeface="Impact"/>
                </a:rPr>
                <a:t>02</a:t>
              </a:r>
              <a:endParaRPr/>
            </a:p>
          </p:txBody>
        </p:sp>
        <p:cxnSp>
          <p:nvCxnSpPr>
            <p:cNvPr id="108" name="Google Shape;108;p16"/>
            <p:cNvCxnSpPr/>
            <p:nvPr/>
          </p:nvCxnSpPr>
          <p:spPr>
            <a:xfrm>
              <a:off x="6227156" y="2195230"/>
              <a:ext cx="0" cy="519214"/>
            </a:xfrm>
            <a:prstGeom prst="straightConnector1">
              <a:avLst/>
            </a:prstGeom>
            <a:noFill/>
            <a:ln w="28575" cap="flat" cmpd="sng">
              <a:solidFill>
                <a:schemeClr val="accent2"/>
              </a:solidFill>
              <a:prstDash val="solid"/>
              <a:miter lim="800000"/>
              <a:headEnd type="none" w="sm" len="sm"/>
              <a:tailEnd type="none" w="sm" len="sm"/>
            </a:ln>
          </p:spPr>
        </p:cxnSp>
        <p:sp>
          <p:nvSpPr>
            <p:cNvPr id="109" name="Google Shape;109;p16"/>
            <p:cNvSpPr txBox="1"/>
            <p:nvPr/>
          </p:nvSpPr>
          <p:spPr>
            <a:xfrm>
              <a:off x="6389777" y="2273743"/>
              <a:ext cx="3610200" cy="351000"/>
            </a:xfrm>
            <a:prstGeom prst="rect">
              <a:avLst/>
            </a:prstGeom>
            <a:noFill/>
            <a:ln>
              <a:noFill/>
            </a:ln>
          </p:spPr>
          <p:txBody>
            <a:bodyPr spcFirstLastPara="1" wrap="square" lIns="90000" tIns="46800" rIns="90000" bIns="46800" anchor="b" anchorCtr="0">
              <a:noAutofit/>
            </a:bodyPr>
            <a:lstStyle/>
            <a:p>
              <a:pPr marL="0" marR="0" lvl="0" indent="0" algn="l" rtl="0">
                <a:lnSpc>
                  <a:spcPct val="90000"/>
                </a:lnSpc>
                <a:spcBef>
                  <a:spcPts val="0"/>
                </a:spcBef>
                <a:spcAft>
                  <a:spcPts val="0"/>
                </a:spcAft>
                <a:buClr>
                  <a:schemeClr val="dk1"/>
                </a:buClr>
                <a:buSzPts val="1800"/>
                <a:buFont typeface="Calibri"/>
                <a:buNone/>
              </a:pPr>
              <a:r>
                <a:rPr lang="en-US" sz="2000" b="1">
                  <a:solidFill>
                    <a:schemeClr val="dk1"/>
                  </a:solidFill>
                  <a:latin typeface="Calibri"/>
                  <a:ea typeface="Calibri"/>
                  <a:cs typeface="Calibri"/>
                  <a:sym typeface="Calibri"/>
                </a:rPr>
                <a:t>OBJECTIVE</a:t>
              </a:r>
              <a:endParaRPr sz="2000"/>
            </a:p>
          </p:txBody>
        </p:sp>
        <p:sp>
          <p:nvSpPr>
            <p:cNvPr id="110" name="Google Shape;110;p16"/>
            <p:cNvSpPr txBox="1"/>
            <p:nvPr/>
          </p:nvSpPr>
          <p:spPr>
            <a:xfrm>
              <a:off x="5467454" y="3023738"/>
              <a:ext cx="656100" cy="461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0" i="0" u="none" strike="noStrike" cap="none">
                  <a:solidFill>
                    <a:schemeClr val="accent3"/>
                  </a:solidFill>
                  <a:latin typeface="Impact"/>
                  <a:ea typeface="Impact"/>
                  <a:cs typeface="Impact"/>
                  <a:sym typeface="Impact"/>
                </a:rPr>
                <a:t>03</a:t>
              </a:r>
              <a:endParaRPr/>
            </a:p>
          </p:txBody>
        </p:sp>
        <p:cxnSp>
          <p:nvCxnSpPr>
            <p:cNvPr id="111" name="Google Shape;111;p16"/>
            <p:cNvCxnSpPr/>
            <p:nvPr/>
          </p:nvCxnSpPr>
          <p:spPr>
            <a:xfrm>
              <a:off x="6231966" y="2994956"/>
              <a:ext cx="0" cy="519214"/>
            </a:xfrm>
            <a:prstGeom prst="straightConnector1">
              <a:avLst/>
            </a:prstGeom>
            <a:noFill/>
            <a:ln w="28575" cap="flat" cmpd="sng">
              <a:solidFill>
                <a:schemeClr val="accent3"/>
              </a:solidFill>
              <a:prstDash val="solid"/>
              <a:miter lim="800000"/>
              <a:headEnd type="none" w="sm" len="sm"/>
              <a:tailEnd type="none" w="sm" len="sm"/>
            </a:ln>
          </p:spPr>
        </p:cxnSp>
        <p:sp>
          <p:nvSpPr>
            <p:cNvPr id="112" name="Google Shape;112;p16"/>
            <p:cNvSpPr txBox="1"/>
            <p:nvPr/>
          </p:nvSpPr>
          <p:spPr>
            <a:xfrm>
              <a:off x="6394587" y="3073469"/>
              <a:ext cx="3610200" cy="351000"/>
            </a:xfrm>
            <a:prstGeom prst="rect">
              <a:avLst/>
            </a:prstGeom>
            <a:noFill/>
            <a:ln>
              <a:noFill/>
            </a:ln>
          </p:spPr>
          <p:txBody>
            <a:bodyPr spcFirstLastPara="1" wrap="square" lIns="90000" tIns="46800" rIns="90000" bIns="46800" anchor="b" anchorCtr="0">
              <a:noAutofit/>
            </a:bodyPr>
            <a:lstStyle/>
            <a:p>
              <a:pPr marL="0" marR="0" lvl="0" indent="0" algn="l" rtl="0">
                <a:lnSpc>
                  <a:spcPct val="90000"/>
                </a:lnSpc>
                <a:spcBef>
                  <a:spcPts val="0"/>
                </a:spcBef>
                <a:spcAft>
                  <a:spcPts val="0"/>
                </a:spcAft>
                <a:buClr>
                  <a:schemeClr val="dk1"/>
                </a:buClr>
                <a:buSzPts val="1800"/>
                <a:buFont typeface="Calibri"/>
                <a:buNone/>
              </a:pPr>
              <a:r>
                <a:rPr lang="en-US" sz="2000" b="1">
                  <a:solidFill>
                    <a:schemeClr val="dk1"/>
                  </a:solidFill>
                  <a:latin typeface="Calibri"/>
                  <a:ea typeface="Calibri"/>
                  <a:cs typeface="Calibri"/>
                  <a:sym typeface="Calibri"/>
                </a:rPr>
                <a:t>DATA EXPLORATION</a:t>
              </a:r>
              <a:endParaRPr sz="2000"/>
            </a:p>
          </p:txBody>
        </p:sp>
        <p:sp>
          <p:nvSpPr>
            <p:cNvPr id="113" name="Google Shape;113;p16"/>
            <p:cNvSpPr txBox="1"/>
            <p:nvPr/>
          </p:nvSpPr>
          <p:spPr>
            <a:xfrm>
              <a:off x="5457827" y="3823463"/>
              <a:ext cx="656100" cy="461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0" i="0" u="none" strike="noStrike" cap="none">
                  <a:solidFill>
                    <a:schemeClr val="accent4"/>
                  </a:solidFill>
                  <a:latin typeface="Impact"/>
                  <a:ea typeface="Impact"/>
                  <a:cs typeface="Impact"/>
                  <a:sym typeface="Impact"/>
                </a:rPr>
                <a:t>04</a:t>
              </a:r>
              <a:endParaRPr/>
            </a:p>
          </p:txBody>
        </p:sp>
        <p:cxnSp>
          <p:nvCxnSpPr>
            <p:cNvPr id="114" name="Google Shape;114;p16"/>
            <p:cNvCxnSpPr/>
            <p:nvPr/>
          </p:nvCxnSpPr>
          <p:spPr>
            <a:xfrm>
              <a:off x="6227156" y="3794682"/>
              <a:ext cx="0" cy="519214"/>
            </a:xfrm>
            <a:prstGeom prst="straightConnector1">
              <a:avLst/>
            </a:prstGeom>
            <a:noFill/>
            <a:ln w="28575" cap="flat" cmpd="sng">
              <a:solidFill>
                <a:schemeClr val="accent4"/>
              </a:solidFill>
              <a:prstDash val="solid"/>
              <a:miter lim="800000"/>
              <a:headEnd type="none" w="sm" len="sm"/>
              <a:tailEnd type="none" w="sm" len="sm"/>
            </a:ln>
          </p:spPr>
        </p:cxnSp>
        <p:sp>
          <p:nvSpPr>
            <p:cNvPr id="115" name="Google Shape;115;p16"/>
            <p:cNvSpPr txBox="1"/>
            <p:nvPr/>
          </p:nvSpPr>
          <p:spPr>
            <a:xfrm>
              <a:off x="5469052" y="4623188"/>
              <a:ext cx="656100" cy="461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0" i="0" u="none" strike="noStrike" cap="none">
                  <a:solidFill>
                    <a:srgbClr val="5A9BD5"/>
                  </a:solidFill>
                  <a:latin typeface="Impact"/>
                  <a:ea typeface="Impact"/>
                  <a:cs typeface="Impact"/>
                  <a:sym typeface="Impact"/>
                </a:rPr>
                <a:t>05</a:t>
              </a:r>
              <a:endParaRPr/>
            </a:p>
          </p:txBody>
        </p:sp>
        <p:cxnSp>
          <p:nvCxnSpPr>
            <p:cNvPr id="116" name="Google Shape;116;p16"/>
            <p:cNvCxnSpPr/>
            <p:nvPr/>
          </p:nvCxnSpPr>
          <p:spPr>
            <a:xfrm>
              <a:off x="6232767" y="4594408"/>
              <a:ext cx="0" cy="519214"/>
            </a:xfrm>
            <a:prstGeom prst="straightConnector1">
              <a:avLst/>
            </a:prstGeom>
            <a:noFill/>
            <a:ln w="28575" cap="flat" cmpd="sng">
              <a:solidFill>
                <a:srgbClr val="5A9BD5"/>
              </a:solidFill>
              <a:prstDash val="solid"/>
              <a:miter lim="800000"/>
              <a:headEnd type="none" w="sm" len="sm"/>
              <a:tailEnd type="none" w="sm" len="sm"/>
            </a:ln>
          </p:spPr>
        </p:cxnSp>
        <p:sp>
          <p:nvSpPr>
            <p:cNvPr id="117" name="Google Shape;117;p16"/>
            <p:cNvSpPr txBox="1"/>
            <p:nvPr/>
          </p:nvSpPr>
          <p:spPr>
            <a:xfrm>
              <a:off x="6395388" y="3910921"/>
              <a:ext cx="3610200" cy="351000"/>
            </a:xfrm>
            <a:prstGeom prst="rect">
              <a:avLst/>
            </a:prstGeom>
            <a:noFill/>
            <a:ln>
              <a:noFill/>
            </a:ln>
          </p:spPr>
          <p:txBody>
            <a:bodyPr spcFirstLastPara="1" wrap="square" lIns="90000" tIns="46800" rIns="90000" bIns="46800" anchor="b" anchorCtr="0">
              <a:noAutofit/>
            </a:bodyPr>
            <a:lstStyle/>
            <a:p>
              <a:pPr marL="0" marR="0" lvl="0" indent="0" algn="l" rtl="0">
                <a:lnSpc>
                  <a:spcPct val="90000"/>
                </a:lnSpc>
                <a:spcBef>
                  <a:spcPts val="0"/>
                </a:spcBef>
                <a:spcAft>
                  <a:spcPts val="0"/>
                </a:spcAft>
                <a:buClr>
                  <a:schemeClr val="dk1"/>
                </a:buClr>
                <a:buSzPts val="1800"/>
                <a:buFont typeface="Calibri"/>
                <a:buNone/>
              </a:pPr>
              <a:r>
                <a:rPr lang="en-US" sz="2000" b="1">
                  <a:solidFill>
                    <a:schemeClr val="dk1"/>
                  </a:solidFill>
                  <a:latin typeface="Calibri"/>
                  <a:ea typeface="Calibri"/>
                  <a:cs typeface="Calibri"/>
                  <a:sym typeface="Calibri"/>
                </a:rPr>
                <a:t>SENTIMENT ANALYSIS</a:t>
              </a:r>
              <a:endParaRPr sz="2000"/>
            </a:p>
          </p:txBody>
        </p:sp>
        <p:sp>
          <p:nvSpPr>
            <p:cNvPr id="118" name="Google Shape;118;p16"/>
            <p:cNvSpPr txBox="1"/>
            <p:nvPr/>
          </p:nvSpPr>
          <p:spPr>
            <a:xfrm>
              <a:off x="5470652" y="5422913"/>
              <a:ext cx="656100" cy="461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0" i="0" u="none" strike="noStrike" cap="none">
                  <a:solidFill>
                    <a:schemeClr val="accent6"/>
                  </a:solidFill>
                  <a:latin typeface="Impact"/>
                  <a:ea typeface="Impact"/>
                  <a:cs typeface="Impact"/>
                  <a:sym typeface="Impact"/>
                </a:rPr>
                <a:t>06</a:t>
              </a:r>
              <a:endParaRPr/>
            </a:p>
          </p:txBody>
        </p:sp>
        <p:cxnSp>
          <p:nvCxnSpPr>
            <p:cNvPr id="119" name="Google Shape;119;p16"/>
            <p:cNvCxnSpPr/>
            <p:nvPr/>
          </p:nvCxnSpPr>
          <p:spPr>
            <a:xfrm>
              <a:off x="6233568" y="5394133"/>
              <a:ext cx="0" cy="519214"/>
            </a:xfrm>
            <a:prstGeom prst="straightConnector1">
              <a:avLst/>
            </a:prstGeom>
            <a:noFill/>
            <a:ln w="28575" cap="flat" cmpd="sng">
              <a:solidFill>
                <a:schemeClr val="accent6"/>
              </a:solidFill>
              <a:prstDash val="solid"/>
              <a:miter lim="800000"/>
              <a:headEnd type="none" w="sm" len="sm"/>
              <a:tailEnd type="none" w="sm" len="sm"/>
            </a:ln>
          </p:spPr>
        </p:cxnSp>
        <p:sp>
          <p:nvSpPr>
            <p:cNvPr id="120" name="Google Shape;120;p16"/>
            <p:cNvSpPr txBox="1"/>
            <p:nvPr/>
          </p:nvSpPr>
          <p:spPr>
            <a:xfrm>
              <a:off x="6396189" y="4710646"/>
              <a:ext cx="3610200" cy="351000"/>
            </a:xfrm>
            <a:prstGeom prst="rect">
              <a:avLst/>
            </a:prstGeom>
            <a:noFill/>
            <a:ln>
              <a:noFill/>
            </a:ln>
          </p:spPr>
          <p:txBody>
            <a:bodyPr spcFirstLastPara="1" wrap="square" lIns="90000" tIns="46800" rIns="90000" bIns="46800" anchor="b" anchorCtr="0">
              <a:noAutofit/>
            </a:bodyPr>
            <a:lstStyle/>
            <a:p>
              <a:pPr marL="0" marR="0" lvl="0" indent="0" algn="l" rtl="0">
                <a:lnSpc>
                  <a:spcPct val="90000"/>
                </a:lnSpc>
                <a:spcBef>
                  <a:spcPts val="0"/>
                </a:spcBef>
                <a:spcAft>
                  <a:spcPts val="0"/>
                </a:spcAft>
                <a:buClr>
                  <a:schemeClr val="dk1"/>
                </a:buClr>
                <a:buSzPts val="1800"/>
                <a:buFont typeface="Calibri"/>
                <a:buNone/>
              </a:pPr>
              <a:r>
                <a:rPr lang="en-US" sz="2000" b="1">
                  <a:solidFill>
                    <a:schemeClr val="dk1"/>
                  </a:solidFill>
                  <a:latin typeface="Calibri"/>
                  <a:ea typeface="Calibri"/>
                  <a:cs typeface="Calibri"/>
                  <a:sym typeface="Calibri"/>
                </a:rPr>
                <a:t>WORDCLOUD</a:t>
              </a:r>
              <a:endParaRPr sz="2000"/>
            </a:p>
          </p:txBody>
        </p:sp>
        <p:sp>
          <p:nvSpPr>
            <p:cNvPr id="121" name="Google Shape;121;p16"/>
            <p:cNvSpPr txBox="1"/>
            <p:nvPr/>
          </p:nvSpPr>
          <p:spPr>
            <a:xfrm>
              <a:off x="1882621" y="3568838"/>
              <a:ext cx="2108400" cy="654900"/>
            </a:xfrm>
            <a:prstGeom prst="rect">
              <a:avLst/>
            </a:prstGeom>
            <a:noFill/>
            <a:ln>
              <a:noFill/>
            </a:ln>
          </p:spPr>
          <p:txBody>
            <a:bodyPr spcFirstLastPara="1" wrap="square" lIns="90000" tIns="46800" rIns="90000" bIns="46800" anchor="ctr" anchorCtr="0">
              <a:noAutofit/>
            </a:bodyPr>
            <a:lstStyle/>
            <a:p>
              <a:pPr marL="0" marR="0" lvl="0" indent="0" algn="l" rtl="0">
                <a:lnSpc>
                  <a:spcPct val="90000"/>
                </a:lnSpc>
                <a:spcBef>
                  <a:spcPts val="0"/>
                </a:spcBef>
                <a:spcAft>
                  <a:spcPts val="0"/>
                </a:spcAft>
                <a:buClr>
                  <a:schemeClr val="dk2"/>
                </a:buClr>
                <a:buSzPts val="4000"/>
                <a:buFont typeface="Calibri"/>
                <a:buNone/>
              </a:pPr>
              <a:r>
                <a:rPr lang="en-US" sz="4000" b="1" i="0" u="none" strike="noStrike" cap="none">
                  <a:solidFill>
                    <a:srgbClr val="0B5394"/>
                  </a:solidFill>
                  <a:latin typeface="Calibri"/>
                  <a:ea typeface="Calibri"/>
                  <a:cs typeface="Calibri"/>
                  <a:sym typeface="Calibri"/>
                </a:rPr>
                <a:t>content</a:t>
              </a:r>
              <a:endParaRPr>
                <a:solidFill>
                  <a:srgbClr val="0B5394"/>
                </a:solidFill>
              </a:endParaRPr>
            </a:p>
          </p:txBody>
        </p:sp>
      </p:grpSp>
      <p:sp>
        <p:nvSpPr>
          <p:cNvPr id="122" name="Google Shape;122;p16"/>
          <p:cNvSpPr/>
          <p:nvPr/>
        </p:nvSpPr>
        <p:spPr>
          <a:xfrm>
            <a:off x="1843958" y="3095284"/>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nvGrpSpPr>
          <p:cNvPr id="123" name="Google Shape;123;p1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p:nvPr/>
        </p:nvGrpSpPr>
        <p:grpSpPr>
          <a:xfrm>
            <a:off x="6385052" y="4990433"/>
            <a:ext cx="4535737" cy="1173967"/>
            <a:chOff x="5470652" y="4710646"/>
            <a:chExt cx="4535737" cy="1173967"/>
          </a:xfrm>
        </p:grpSpPr>
        <p:sp>
          <p:nvSpPr>
            <p:cNvPr id="124" name="Google Shape;124;p16"/>
            <p:cNvSpPr txBox="1"/>
            <p:nvPr/>
          </p:nvSpPr>
          <p:spPr>
            <a:xfrm>
              <a:off x="5470652" y="5422913"/>
              <a:ext cx="656100" cy="461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0" i="0" u="none" strike="noStrike" cap="none">
                  <a:solidFill>
                    <a:srgbClr val="674EA7"/>
                  </a:solidFill>
                  <a:latin typeface="Impact"/>
                  <a:ea typeface="Impact"/>
                  <a:cs typeface="Impact"/>
                  <a:sym typeface="Impact"/>
                </a:rPr>
                <a:t>0</a:t>
              </a:r>
              <a:r>
                <a:rPr lang="en-US" sz="2800">
                  <a:solidFill>
                    <a:srgbClr val="674EA7"/>
                  </a:solidFill>
                  <a:latin typeface="Impact"/>
                  <a:ea typeface="Impact"/>
                  <a:cs typeface="Impact"/>
                  <a:sym typeface="Impact"/>
                </a:rPr>
                <a:t>7</a:t>
              </a:r>
              <a:endParaRPr>
                <a:solidFill>
                  <a:srgbClr val="674EA7"/>
                </a:solidFill>
              </a:endParaRPr>
            </a:p>
          </p:txBody>
        </p:sp>
        <p:sp>
          <p:nvSpPr>
            <p:cNvPr id="125" name="Google Shape;125;p16"/>
            <p:cNvSpPr txBox="1"/>
            <p:nvPr/>
          </p:nvSpPr>
          <p:spPr>
            <a:xfrm>
              <a:off x="6396189" y="4710646"/>
              <a:ext cx="3610200" cy="351000"/>
            </a:xfrm>
            <a:prstGeom prst="rect">
              <a:avLst/>
            </a:prstGeom>
            <a:noFill/>
            <a:ln>
              <a:noFill/>
            </a:ln>
          </p:spPr>
          <p:txBody>
            <a:bodyPr spcFirstLastPara="1" wrap="square" lIns="90000" tIns="46800" rIns="90000" bIns="46800" anchor="b" anchorCtr="0">
              <a:noAutofit/>
            </a:bodyPr>
            <a:lstStyle/>
            <a:p>
              <a:pPr marL="0" marR="0" lvl="0" indent="0" algn="l" rtl="0">
                <a:lnSpc>
                  <a:spcPct val="90000"/>
                </a:lnSpc>
                <a:spcBef>
                  <a:spcPts val="0"/>
                </a:spcBef>
                <a:spcAft>
                  <a:spcPts val="0"/>
                </a:spcAft>
                <a:buClr>
                  <a:schemeClr val="dk1"/>
                </a:buClr>
                <a:buSzPts val="1800"/>
                <a:buFont typeface="Calibri"/>
                <a:buNone/>
              </a:pPr>
              <a:r>
                <a:rPr lang="en-US" sz="2000" b="1">
                  <a:solidFill>
                    <a:schemeClr val="dk1"/>
                  </a:solidFill>
                  <a:latin typeface="Calibri"/>
                  <a:ea typeface="Calibri"/>
                  <a:cs typeface="Calibri"/>
                  <a:sym typeface="Calibri"/>
                </a:rPr>
                <a:t>TOPIC MODELING</a:t>
              </a:r>
              <a:endParaRPr sz="2000"/>
            </a:p>
          </p:txBody>
        </p:sp>
      </p:grpSp>
      <p:cxnSp>
        <p:nvCxnSpPr>
          <p:cNvPr id="126" name="Google Shape;126;p16"/>
          <p:cNvCxnSpPr/>
          <p:nvPr/>
        </p:nvCxnSpPr>
        <p:spPr>
          <a:xfrm>
            <a:off x="7147968" y="5673945"/>
            <a:ext cx="0" cy="519300"/>
          </a:xfrm>
          <a:prstGeom prst="straightConnector1">
            <a:avLst/>
          </a:prstGeom>
          <a:noFill/>
          <a:ln w="28575" cap="flat" cmpd="sng">
            <a:solidFill>
              <a:srgbClr val="674EA7"/>
            </a:solidFill>
            <a:prstDash val="solid"/>
            <a:miter lim="800000"/>
            <a:headEnd type="none" w="sm" len="sm"/>
            <a:tailEnd type="none" w="sm" len="sm"/>
          </a:ln>
        </p:spPr>
      </p:cxnSp>
      <p:grpSp>
        <p:nvGrpSpPr>
          <p:cNvPr id="127" name="Google Shape;127;p16"/>
          <p:cNvGrpSpPr/>
          <p:nvPr/>
        </p:nvGrpSpPr>
        <p:grpSpPr>
          <a:xfrm>
            <a:off x="0" y="-27000"/>
            <a:ext cx="2904564" cy="2169701"/>
            <a:chOff x="0" y="-27000"/>
            <a:chExt cx="2904564" cy="2169701"/>
          </a:xfrm>
        </p:grpSpPr>
        <p:sp>
          <p:nvSpPr>
            <p:cNvPr id="128" name="Google Shape;128;p16"/>
            <p:cNvSpPr/>
            <p:nvPr/>
          </p:nvSpPr>
          <p:spPr>
            <a:xfrm rot="5400000">
              <a:off x="-152278" y="125502"/>
              <a:ext cx="2025900" cy="1721100"/>
            </a:xfrm>
            <a:prstGeom prst="rtTriangle">
              <a:avLst/>
            </a:prstGeom>
            <a:solidFill>
              <a:srgbClr val="3C7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9" name="Google Shape;129;p16"/>
            <p:cNvSpPr/>
            <p:nvPr/>
          </p:nvSpPr>
          <p:spPr>
            <a:xfrm rot="-5400000">
              <a:off x="699267" y="44700"/>
              <a:ext cx="1093800" cy="950400"/>
            </a:xfrm>
            <a:prstGeom prst="rtTriangle">
              <a:avLst/>
            </a:prstGeom>
            <a:solidFill>
              <a:srgbClr val="3C7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0" name="Google Shape;130;p16"/>
            <p:cNvSpPr/>
            <p:nvPr/>
          </p:nvSpPr>
          <p:spPr>
            <a:xfrm rot="5400000">
              <a:off x="1649377" y="44803"/>
              <a:ext cx="1093800" cy="950400"/>
            </a:xfrm>
            <a:prstGeom prst="rtTriangle">
              <a:avLst/>
            </a:prstGeom>
            <a:solidFill>
              <a:srgbClr val="3C7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1" name="Google Shape;131;p16"/>
            <p:cNvSpPr/>
            <p:nvPr/>
          </p:nvSpPr>
          <p:spPr>
            <a:xfrm rot="5400000">
              <a:off x="-149100" y="122201"/>
              <a:ext cx="2169600" cy="1871400"/>
            </a:xfrm>
            <a:prstGeom prst="rtTriangle">
              <a:avLst/>
            </a:prstGeom>
            <a:solidFill>
              <a:srgbClr val="0B539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2" name="Google Shape;132;p16"/>
            <p:cNvSpPr/>
            <p:nvPr/>
          </p:nvSpPr>
          <p:spPr>
            <a:xfrm rot="-5400000">
              <a:off x="769234" y="42029"/>
              <a:ext cx="1171200" cy="1033200"/>
            </a:xfrm>
            <a:prstGeom prst="rtTriangle">
              <a:avLst/>
            </a:prstGeom>
            <a:solidFill>
              <a:srgbClr val="3D85C6"/>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3" name="Google Shape;133;p16"/>
            <p:cNvSpPr/>
            <p:nvPr/>
          </p:nvSpPr>
          <p:spPr>
            <a:xfrm rot="5400000">
              <a:off x="1802364" y="42102"/>
              <a:ext cx="1171200" cy="1033200"/>
            </a:xfrm>
            <a:prstGeom prst="rtTriangle">
              <a:avLst/>
            </a:prstGeom>
            <a:solidFill>
              <a:srgbClr val="6D9EEB"/>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34" name="Google Shape;134;p16"/>
          <p:cNvSpPr txBox="1"/>
          <p:nvPr/>
        </p:nvSpPr>
        <p:spPr>
          <a:xfrm>
            <a:off x="7310600" y="5765890"/>
            <a:ext cx="3610200" cy="335400"/>
          </a:xfrm>
          <a:prstGeom prst="rect">
            <a:avLst/>
          </a:prstGeom>
          <a:noFill/>
          <a:ln>
            <a:noFill/>
          </a:ln>
        </p:spPr>
        <p:txBody>
          <a:bodyPr spcFirstLastPara="1" wrap="square" lIns="90000" tIns="46800" rIns="90000" bIns="46800" anchor="b" anchorCtr="0">
            <a:noAutofit/>
          </a:bodyPr>
          <a:lstStyle/>
          <a:p>
            <a:pPr marL="0" marR="0" lvl="0" indent="0" algn="l" rtl="0">
              <a:lnSpc>
                <a:spcPct val="90000"/>
              </a:lnSpc>
              <a:spcBef>
                <a:spcPts val="0"/>
              </a:spcBef>
              <a:spcAft>
                <a:spcPts val="0"/>
              </a:spcAft>
              <a:buClr>
                <a:schemeClr val="dk1"/>
              </a:buClr>
              <a:buSzPts val="1800"/>
              <a:buFont typeface="Calibri"/>
              <a:buNone/>
            </a:pPr>
            <a:r>
              <a:rPr lang="en-US" sz="2000" b="1">
                <a:solidFill>
                  <a:schemeClr val="dk1"/>
                </a:solidFill>
                <a:latin typeface="Calibri"/>
                <a:ea typeface="Calibri"/>
                <a:cs typeface="Calibri"/>
                <a:sym typeface="Calibri"/>
              </a:rPr>
              <a:t>SUGGESTIONS</a:t>
            </a:r>
            <a:endParaRPr sz="2000"/>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17"/>
          <p:cNvPicPr preferRelativeResize="0"/>
          <p:nvPr/>
        </p:nvPicPr>
        <p:blipFill rotWithShape="1">
          <a:blip r:embed="rId3">
            <a:alphaModFix/>
          </a:blip>
          <a:srcRect b="56445"/>
          <a:stretch/>
        </p:blipFill>
        <p:spPr>
          <a:xfrm>
            <a:off x="228600" y="962893"/>
            <a:ext cx="8311601" cy="2337300"/>
          </a:xfrm>
          <a:prstGeom prst="rect">
            <a:avLst/>
          </a:prstGeom>
          <a:noFill/>
          <a:ln>
            <a:noFill/>
          </a:ln>
          <a:effectLst>
            <a:outerShdw blurRad="57150" dist="19050" dir="1860000" algn="bl" rotWithShape="0">
              <a:srgbClr val="000000">
                <a:alpha val="50000"/>
              </a:srgbClr>
            </a:outerShdw>
          </a:effectLst>
        </p:spPr>
      </p:pic>
      <p:sp>
        <p:nvSpPr>
          <p:cNvPr id="140" name="Google Shape;140;p17"/>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cxnSp>
        <p:nvCxnSpPr>
          <p:cNvPr id="141" name="Google Shape;141;p17"/>
          <p:cNvCxnSpPr/>
          <p:nvPr/>
        </p:nvCxnSpPr>
        <p:spPr>
          <a:xfrm>
            <a:off x="1524000" y="2270760"/>
            <a:ext cx="1972800" cy="0"/>
          </a:xfrm>
          <a:prstGeom prst="straightConnector1">
            <a:avLst/>
          </a:prstGeom>
          <a:noFill/>
          <a:ln w="38100" cap="flat" cmpd="sng">
            <a:solidFill>
              <a:srgbClr val="CC0000"/>
            </a:solidFill>
            <a:prstDash val="solid"/>
            <a:round/>
            <a:headEnd type="none" w="med" len="med"/>
            <a:tailEnd type="none" w="med" len="med"/>
          </a:ln>
        </p:spPr>
      </p:cxnSp>
      <p:sp>
        <p:nvSpPr>
          <p:cNvPr id="142" name="Google Shape;142;p17"/>
          <p:cNvSpPr txBox="1"/>
          <p:nvPr/>
        </p:nvSpPr>
        <p:spPr>
          <a:xfrm>
            <a:off x="1173550" y="98250"/>
            <a:ext cx="31002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BACKGROUND</a:t>
            </a:r>
            <a:endParaRPr sz="3600" b="1">
              <a:solidFill>
                <a:srgbClr val="0B5394"/>
              </a:solidFill>
              <a:latin typeface="Calibri"/>
              <a:ea typeface="Calibri"/>
              <a:cs typeface="Calibri"/>
              <a:sym typeface="Calibri"/>
            </a:endParaRPr>
          </a:p>
        </p:txBody>
      </p:sp>
      <p:pic>
        <p:nvPicPr>
          <p:cNvPr id="143" name="Google Shape;143;p17"/>
          <p:cNvPicPr preferRelativeResize="0"/>
          <p:nvPr/>
        </p:nvPicPr>
        <p:blipFill>
          <a:blip r:embed="rId4">
            <a:alphaModFix/>
          </a:blip>
          <a:stretch>
            <a:fillRect/>
          </a:stretch>
        </p:blipFill>
        <p:spPr>
          <a:xfrm>
            <a:off x="228602" y="3497427"/>
            <a:ext cx="6853199" cy="3069075"/>
          </a:xfrm>
          <a:prstGeom prst="rect">
            <a:avLst/>
          </a:prstGeom>
          <a:noFill/>
          <a:ln>
            <a:noFill/>
          </a:ln>
          <a:effectLst>
            <a:outerShdw blurRad="57150" dist="19050" dir="5400000" algn="bl" rotWithShape="0">
              <a:srgbClr val="000000">
                <a:alpha val="50000"/>
              </a:srgbClr>
            </a:outerShdw>
          </a:effectLst>
        </p:spPr>
      </p:pic>
      <p:pic>
        <p:nvPicPr>
          <p:cNvPr id="144" name="Google Shape;144;p17"/>
          <p:cNvPicPr preferRelativeResize="0"/>
          <p:nvPr/>
        </p:nvPicPr>
        <p:blipFill>
          <a:blip r:embed="rId5">
            <a:alphaModFix/>
          </a:blip>
          <a:stretch>
            <a:fillRect/>
          </a:stretch>
        </p:blipFill>
        <p:spPr>
          <a:xfrm>
            <a:off x="7216976" y="3509943"/>
            <a:ext cx="4805399" cy="3056549"/>
          </a:xfrm>
          <a:prstGeom prst="rect">
            <a:avLst/>
          </a:prstGeom>
          <a:noFill/>
          <a:ln>
            <a:noFill/>
          </a:ln>
          <a:effectLst>
            <a:outerShdw blurRad="57150" dist="19050" dir="5400000" algn="bl" rotWithShape="0">
              <a:srgbClr val="000000">
                <a:alpha val="50000"/>
              </a:srgbClr>
            </a:outerShdw>
          </a:effectLst>
        </p:spPr>
      </p:pic>
      <p:pic>
        <p:nvPicPr>
          <p:cNvPr id="145" name="Google Shape;145;p17"/>
          <p:cNvPicPr preferRelativeResize="0"/>
          <p:nvPr/>
        </p:nvPicPr>
        <p:blipFill>
          <a:blip r:embed="rId6">
            <a:alphaModFix/>
          </a:blip>
          <a:stretch>
            <a:fillRect/>
          </a:stretch>
        </p:blipFill>
        <p:spPr>
          <a:xfrm>
            <a:off x="8709825" y="962900"/>
            <a:ext cx="3312550" cy="2337300"/>
          </a:xfrm>
          <a:prstGeom prst="rect">
            <a:avLst/>
          </a:prstGeom>
          <a:noFill/>
          <a:ln>
            <a:noFill/>
          </a:ln>
          <a:effectLst>
            <a:outerShdw blurRad="57150" dist="19050" dir="5400000" algn="bl" rotWithShape="0">
              <a:srgbClr val="000000">
                <a:alpha val="50000"/>
              </a:srgbClr>
            </a:outerShdw>
          </a:effectLst>
        </p:spPr>
      </p:pic>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8"/>
          <p:cNvSpPr txBox="1"/>
          <p:nvPr/>
        </p:nvSpPr>
        <p:spPr>
          <a:xfrm>
            <a:off x="1313500" y="1329075"/>
            <a:ext cx="9811200" cy="4695600"/>
          </a:xfrm>
          <a:prstGeom prst="rect">
            <a:avLst/>
          </a:prstGeom>
          <a:noFill/>
          <a:ln>
            <a:noFill/>
          </a:ln>
        </p:spPr>
        <p:txBody>
          <a:bodyPr spcFirstLastPara="1" wrap="square" lIns="91425" tIns="91425" rIns="91425" bIns="91425" anchor="t" anchorCtr="0">
            <a:noAutofit/>
          </a:bodyPr>
          <a:lstStyle/>
          <a:p>
            <a:pPr marL="457200" lvl="0" indent="-393700" algn="l" rtl="0">
              <a:spcBef>
                <a:spcPts val="0"/>
              </a:spcBef>
              <a:spcAft>
                <a:spcPts val="0"/>
              </a:spcAft>
              <a:buClr>
                <a:srgbClr val="0B5394"/>
              </a:buClr>
              <a:buSzPts val="2600"/>
              <a:buFont typeface="Calibri"/>
              <a:buChar char="●"/>
            </a:pPr>
            <a:r>
              <a:rPr lang="en-US" sz="2600">
                <a:solidFill>
                  <a:srgbClr val="0B5394"/>
                </a:solidFill>
                <a:latin typeface="Calibri"/>
                <a:ea typeface="Calibri"/>
                <a:cs typeface="Calibri"/>
                <a:sym typeface="Calibri"/>
              </a:rPr>
              <a:t>Our objective is to ensure people’s mental health in the special COVID-19 pandemic.</a:t>
            </a:r>
            <a:endParaRPr sz="2600">
              <a:solidFill>
                <a:srgbClr val="0B5394"/>
              </a:solidFill>
              <a:latin typeface="Calibri"/>
              <a:ea typeface="Calibri"/>
              <a:cs typeface="Calibri"/>
              <a:sym typeface="Calibri"/>
            </a:endParaRPr>
          </a:p>
          <a:p>
            <a:pPr marL="1371600" lvl="0" indent="0" algn="l" rtl="0">
              <a:spcBef>
                <a:spcPts val="0"/>
              </a:spcBef>
              <a:spcAft>
                <a:spcPts val="0"/>
              </a:spcAft>
              <a:buNone/>
            </a:pPr>
            <a:endParaRPr sz="2600">
              <a:solidFill>
                <a:srgbClr val="0B5394"/>
              </a:solidFill>
              <a:latin typeface="Calibri"/>
              <a:ea typeface="Calibri"/>
              <a:cs typeface="Calibri"/>
              <a:sym typeface="Calibri"/>
            </a:endParaRPr>
          </a:p>
          <a:p>
            <a:pPr marL="457200" lvl="0" indent="-393700" algn="l" rtl="0">
              <a:spcBef>
                <a:spcPts val="0"/>
              </a:spcBef>
              <a:spcAft>
                <a:spcPts val="0"/>
              </a:spcAft>
              <a:buClr>
                <a:srgbClr val="0B5394"/>
              </a:buClr>
              <a:buSzPts val="2600"/>
              <a:buFont typeface="Calibri"/>
              <a:buChar char="●"/>
            </a:pPr>
            <a:r>
              <a:rPr lang="en-US" sz="2600">
                <a:solidFill>
                  <a:srgbClr val="0B5394"/>
                </a:solidFill>
                <a:latin typeface="Calibri"/>
                <a:ea typeface="Calibri"/>
                <a:cs typeface="Calibri"/>
                <a:sym typeface="Calibri"/>
              </a:rPr>
              <a:t>Our data source is Tweets with the hashtag of #StayHome on Twitter and our main analysis method is to understand the emotions of people and identify possible factors (eg. topics or activities) that influence their emotions with NLP tools (sentiment analysis, word clouds, and topic modeling)</a:t>
            </a:r>
            <a:endParaRPr sz="2600">
              <a:solidFill>
                <a:srgbClr val="0B5394"/>
              </a:solidFill>
              <a:latin typeface="Calibri"/>
              <a:ea typeface="Calibri"/>
              <a:cs typeface="Calibri"/>
              <a:sym typeface="Calibri"/>
            </a:endParaRPr>
          </a:p>
          <a:p>
            <a:pPr marL="1371600" lvl="0" indent="0" algn="l" rtl="0">
              <a:spcBef>
                <a:spcPts val="0"/>
              </a:spcBef>
              <a:spcAft>
                <a:spcPts val="0"/>
              </a:spcAft>
              <a:buNone/>
            </a:pPr>
            <a:endParaRPr sz="2600">
              <a:solidFill>
                <a:srgbClr val="0B5394"/>
              </a:solidFill>
              <a:latin typeface="Calibri"/>
              <a:ea typeface="Calibri"/>
              <a:cs typeface="Calibri"/>
              <a:sym typeface="Calibri"/>
            </a:endParaRPr>
          </a:p>
          <a:p>
            <a:pPr marL="457200" lvl="0" indent="-393700" algn="l" rtl="0">
              <a:spcBef>
                <a:spcPts val="0"/>
              </a:spcBef>
              <a:spcAft>
                <a:spcPts val="0"/>
              </a:spcAft>
              <a:buClr>
                <a:srgbClr val="0B5394"/>
              </a:buClr>
              <a:buSzPts val="2600"/>
              <a:buFont typeface="Calibri"/>
              <a:buChar char="●"/>
            </a:pPr>
            <a:r>
              <a:rPr lang="en-US" sz="2600">
                <a:solidFill>
                  <a:srgbClr val="0B5394"/>
                </a:solidFill>
                <a:latin typeface="Calibri"/>
                <a:ea typeface="Calibri"/>
                <a:cs typeface="Calibri"/>
                <a:sym typeface="Calibri"/>
              </a:rPr>
              <a:t>We will give detailed suggestions to people who feel mental discomfort during the quarantine period.</a:t>
            </a:r>
            <a:endParaRPr sz="2600">
              <a:solidFill>
                <a:srgbClr val="0B5394"/>
              </a:solidFill>
              <a:latin typeface="Calibri"/>
              <a:ea typeface="Calibri"/>
              <a:cs typeface="Calibri"/>
              <a:sym typeface="Calibri"/>
            </a:endParaRPr>
          </a:p>
        </p:txBody>
      </p:sp>
      <p:sp>
        <p:nvSpPr>
          <p:cNvPr id="151" name="Google Shape;151;p18"/>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0B5394"/>
              </a:solidFill>
              <a:latin typeface="Calibri"/>
              <a:ea typeface="Calibri"/>
              <a:cs typeface="Calibri"/>
              <a:sym typeface="Calibri"/>
            </a:endParaRPr>
          </a:p>
        </p:txBody>
      </p:sp>
      <p:sp>
        <p:nvSpPr>
          <p:cNvPr id="152" name="Google Shape;152;p18"/>
          <p:cNvSpPr txBox="1"/>
          <p:nvPr/>
        </p:nvSpPr>
        <p:spPr>
          <a:xfrm>
            <a:off x="1173550" y="98250"/>
            <a:ext cx="31002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OBJECTIVE</a:t>
            </a:r>
            <a:endParaRPr sz="3600" b="1">
              <a:solidFill>
                <a:srgbClr val="0B5394"/>
              </a:solidFill>
              <a:latin typeface="Calibri"/>
              <a:ea typeface="Calibri"/>
              <a:cs typeface="Calibri"/>
              <a:sym typeface="Calibri"/>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Google Shape;157;p19"/>
          <p:cNvPicPr preferRelativeResize="0"/>
          <p:nvPr/>
        </p:nvPicPr>
        <p:blipFill rotWithShape="1">
          <a:blip r:embed="rId3">
            <a:alphaModFix/>
          </a:blip>
          <a:srcRect/>
          <a:stretch/>
        </p:blipFill>
        <p:spPr>
          <a:xfrm>
            <a:off x="10136965" y="0"/>
            <a:ext cx="1944189" cy="1944189"/>
          </a:xfrm>
          <a:prstGeom prst="rect">
            <a:avLst/>
          </a:prstGeom>
          <a:noFill/>
          <a:ln>
            <a:noFill/>
          </a:ln>
        </p:spPr>
      </p:pic>
      <p:sp>
        <p:nvSpPr>
          <p:cNvPr id="158" name="Google Shape;158;p19"/>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0B5394"/>
              </a:solidFill>
              <a:latin typeface="Calibri"/>
              <a:ea typeface="Calibri"/>
              <a:cs typeface="Calibri"/>
              <a:sym typeface="Calibri"/>
            </a:endParaRPr>
          </a:p>
        </p:txBody>
      </p:sp>
      <p:sp>
        <p:nvSpPr>
          <p:cNvPr id="159" name="Google Shape;159;p19"/>
          <p:cNvSpPr txBox="1"/>
          <p:nvPr/>
        </p:nvSpPr>
        <p:spPr>
          <a:xfrm>
            <a:off x="1173550" y="98250"/>
            <a:ext cx="42369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DATA EXPLORATION</a:t>
            </a:r>
            <a:endParaRPr sz="3600" b="1">
              <a:solidFill>
                <a:srgbClr val="0B5394"/>
              </a:solidFill>
              <a:latin typeface="Calibri"/>
              <a:ea typeface="Calibri"/>
              <a:cs typeface="Calibri"/>
              <a:sym typeface="Calibri"/>
            </a:endParaRPr>
          </a:p>
        </p:txBody>
      </p:sp>
      <p:pic>
        <p:nvPicPr>
          <p:cNvPr id="160" name="Google Shape;160;p19"/>
          <p:cNvPicPr preferRelativeResize="0"/>
          <p:nvPr/>
        </p:nvPicPr>
        <p:blipFill>
          <a:blip r:embed="rId4">
            <a:alphaModFix/>
          </a:blip>
          <a:stretch>
            <a:fillRect/>
          </a:stretch>
        </p:blipFill>
        <p:spPr>
          <a:xfrm>
            <a:off x="1654200" y="765675"/>
            <a:ext cx="8303601" cy="592325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20"/>
          <p:cNvPicPr preferRelativeResize="0"/>
          <p:nvPr/>
        </p:nvPicPr>
        <p:blipFill>
          <a:blip r:embed="rId3">
            <a:alphaModFix/>
          </a:blip>
          <a:stretch>
            <a:fillRect/>
          </a:stretch>
        </p:blipFill>
        <p:spPr>
          <a:xfrm>
            <a:off x="1747962" y="990550"/>
            <a:ext cx="8696074" cy="5185851"/>
          </a:xfrm>
          <a:prstGeom prst="rect">
            <a:avLst/>
          </a:prstGeom>
          <a:noFill/>
          <a:ln>
            <a:noFill/>
          </a:ln>
          <a:effectLst>
            <a:outerShdw blurRad="57150" dist="19050" dir="5400000" algn="bl" rotWithShape="0">
              <a:srgbClr val="000000">
                <a:alpha val="50000"/>
              </a:srgbClr>
            </a:outerShdw>
          </a:effectLst>
        </p:spPr>
      </p:pic>
      <p:cxnSp>
        <p:nvCxnSpPr>
          <p:cNvPr id="166" name="Google Shape;166;p20"/>
          <p:cNvCxnSpPr/>
          <p:nvPr/>
        </p:nvCxnSpPr>
        <p:spPr>
          <a:xfrm flipH="1">
            <a:off x="6014713" y="1421325"/>
            <a:ext cx="28800" cy="4054200"/>
          </a:xfrm>
          <a:prstGeom prst="straightConnector1">
            <a:avLst/>
          </a:prstGeom>
          <a:noFill/>
          <a:ln w="28575" cap="flat" cmpd="sng">
            <a:solidFill>
              <a:srgbClr val="0B5394"/>
            </a:solidFill>
            <a:prstDash val="solid"/>
            <a:round/>
            <a:headEnd type="none" w="med" len="med"/>
            <a:tailEnd type="none" w="med" len="med"/>
          </a:ln>
        </p:spPr>
      </p:cxnSp>
      <p:sp>
        <p:nvSpPr>
          <p:cNvPr id="167" name="Google Shape;167;p20"/>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68" name="Google Shape;168;p20"/>
          <p:cNvSpPr txBox="1"/>
          <p:nvPr/>
        </p:nvSpPr>
        <p:spPr>
          <a:xfrm>
            <a:off x="1173550" y="98250"/>
            <a:ext cx="42369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DATA EXPLORATION</a:t>
            </a:r>
            <a:endParaRPr sz="3600" b="1">
              <a:solidFill>
                <a:srgbClr val="0B5394"/>
              </a:solidFill>
              <a:latin typeface="Calibri"/>
              <a:ea typeface="Calibri"/>
              <a:cs typeface="Calibri"/>
              <a:sym typeface="Calibri"/>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1"/>
          <p:cNvPicPr preferRelativeResize="0"/>
          <p:nvPr/>
        </p:nvPicPr>
        <p:blipFill>
          <a:blip r:embed="rId3">
            <a:alphaModFix/>
          </a:blip>
          <a:stretch>
            <a:fillRect/>
          </a:stretch>
        </p:blipFill>
        <p:spPr>
          <a:xfrm>
            <a:off x="189526" y="1848637"/>
            <a:ext cx="4464999" cy="4240449"/>
          </a:xfrm>
          <a:prstGeom prst="rect">
            <a:avLst/>
          </a:prstGeom>
          <a:noFill/>
          <a:ln>
            <a:noFill/>
          </a:ln>
          <a:effectLst>
            <a:outerShdw blurRad="57150" dist="19050" dir="5400000" algn="bl" rotWithShape="0">
              <a:srgbClr val="000000">
                <a:alpha val="50000"/>
              </a:srgbClr>
            </a:outerShdw>
          </a:effectLst>
        </p:spPr>
      </p:pic>
      <p:pic>
        <p:nvPicPr>
          <p:cNvPr id="174" name="Google Shape;174;p21"/>
          <p:cNvPicPr preferRelativeResize="0"/>
          <p:nvPr/>
        </p:nvPicPr>
        <p:blipFill>
          <a:blip r:embed="rId4">
            <a:alphaModFix/>
          </a:blip>
          <a:stretch>
            <a:fillRect/>
          </a:stretch>
        </p:blipFill>
        <p:spPr>
          <a:xfrm>
            <a:off x="4927775" y="2413550"/>
            <a:ext cx="7121275" cy="3110576"/>
          </a:xfrm>
          <a:prstGeom prst="rect">
            <a:avLst/>
          </a:prstGeom>
          <a:noFill/>
          <a:ln>
            <a:noFill/>
          </a:ln>
          <a:effectLst>
            <a:outerShdw blurRad="57150" dist="19050" dir="5400000" algn="bl" rotWithShape="0">
              <a:srgbClr val="000000">
                <a:alpha val="50000"/>
              </a:srgbClr>
            </a:outerShdw>
          </a:effectLst>
        </p:spPr>
      </p:pic>
      <p:sp>
        <p:nvSpPr>
          <p:cNvPr id="175" name="Google Shape;175;p21"/>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76" name="Google Shape;176;p21"/>
          <p:cNvSpPr txBox="1"/>
          <p:nvPr/>
        </p:nvSpPr>
        <p:spPr>
          <a:xfrm>
            <a:off x="1173550" y="98250"/>
            <a:ext cx="46851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SENTIMENT ANALYSIS</a:t>
            </a:r>
            <a:endParaRPr sz="3600" b="1">
              <a:solidFill>
                <a:srgbClr val="0B5394"/>
              </a:solidFill>
              <a:latin typeface="Calibri"/>
              <a:ea typeface="Calibri"/>
              <a:cs typeface="Calibri"/>
              <a:sym typeface="Calibri"/>
            </a:endParaRPr>
          </a:p>
        </p:txBody>
      </p:sp>
      <p:pic>
        <p:nvPicPr>
          <p:cNvPr id="177" name="Google Shape;177;p21"/>
          <p:cNvPicPr preferRelativeResize="0"/>
          <p:nvPr/>
        </p:nvPicPr>
        <p:blipFill>
          <a:blip r:embed="rId5">
            <a:alphaModFix/>
          </a:blip>
          <a:stretch>
            <a:fillRect/>
          </a:stretch>
        </p:blipFill>
        <p:spPr>
          <a:xfrm>
            <a:off x="5858650" y="98244"/>
            <a:ext cx="1306350" cy="119785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2" name="Google Shape;182;p22"/>
          <p:cNvPicPr preferRelativeResize="0"/>
          <p:nvPr/>
        </p:nvPicPr>
        <p:blipFill>
          <a:blip r:embed="rId3">
            <a:alphaModFix/>
          </a:blip>
          <a:stretch>
            <a:fillRect/>
          </a:stretch>
        </p:blipFill>
        <p:spPr>
          <a:xfrm>
            <a:off x="682963" y="1361825"/>
            <a:ext cx="5269126" cy="4665800"/>
          </a:xfrm>
          <a:prstGeom prst="rect">
            <a:avLst/>
          </a:prstGeom>
          <a:noFill/>
          <a:ln>
            <a:noFill/>
          </a:ln>
          <a:effectLst>
            <a:outerShdw blurRad="57150" dist="19050" dir="5400000" algn="bl" rotWithShape="0">
              <a:srgbClr val="000000">
                <a:alpha val="50000"/>
              </a:srgbClr>
            </a:outerShdw>
          </a:effectLst>
        </p:spPr>
      </p:pic>
      <p:pic>
        <p:nvPicPr>
          <p:cNvPr id="183" name="Google Shape;183;p22"/>
          <p:cNvPicPr preferRelativeResize="0"/>
          <p:nvPr/>
        </p:nvPicPr>
        <p:blipFill>
          <a:blip r:embed="rId4">
            <a:alphaModFix/>
          </a:blip>
          <a:stretch>
            <a:fillRect/>
          </a:stretch>
        </p:blipFill>
        <p:spPr>
          <a:xfrm>
            <a:off x="6274500" y="1361825"/>
            <a:ext cx="5269126" cy="4665801"/>
          </a:xfrm>
          <a:prstGeom prst="rect">
            <a:avLst/>
          </a:prstGeom>
          <a:noFill/>
          <a:ln>
            <a:noFill/>
          </a:ln>
          <a:effectLst>
            <a:outerShdw blurRad="57150" dist="19050" dir="5400000" algn="bl" rotWithShape="0">
              <a:srgbClr val="000000">
                <a:alpha val="50000"/>
              </a:srgbClr>
            </a:outerShdw>
          </a:effectLst>
        </p:spPr>
      </p:pic>
      <p:sp>
        <p:nvSpPr>
          <p:cNvPr id="184" name="Google Shape;184;p22"/>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85" name="Google Shape;185;p22"/>
          <p:cNvSpPr txBox="1"/>
          <p:nvPr/>
        </p:nvSpPr>
        <p:spPr>
          <a:xfrm>
            <a:off x="1173550" y="98250"/>
            <a:ext cx="31002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WORDCLOUD</a:t>
            </a:r>
            <a:endParaRPr sz="3600" b="1">
              <a:solidFill>
                <a:srgbClr val="0B5394"/>
              </a:solidFill>
              <a:latin typeface="Calibri"/>
              <a:ea typeface="Calibri"/>
              <a:cs typeface="Calibri"/>
              <a:sym typeface="Calibri"/>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pic>
        <p:nvPicPr>
          <p:cNvPr id="190" name="Google Shape;190;p23"/>
          <p:cNvPicPr preferRelativeResize="0"/>
          <p:nvPr/>
        </p:nvPicPr>
        <p:blipFill rotWithShape="1">
          <a:blip r:embed="rId3">
            <a:alphaModFix/>
          </a:blip>
          <a:srcRect l="19691" t="20207" r="18073" b="22466"/>
          <a:stretch/>
        </p:blipFill>
        <p:spPr>
          <a:xfrm>
            <a:off x="1084075" y="3078825"/>
            <a:ext cx="1024550" cy="943675"/>
          </a:xfrm>
          <a:prstGeom prst="rect">
            <a:avLst/>
          </a:prstGeom>
          <a:noFill/>
          <a:ln w="9525" cap="flat" cmpd="sng">
            <a:solidFill>
              <a:srgbClr val="000000"/>
            </a:solidFill>
            <a:prstDash val="solid"/>
            <a:round/>
            <a:headEnd type="none" w="sm" len="sm"/>
            <a:tailEnd type="none" w="sm" len="sm"/>
          </a:ln>
        </p:spPr>
      </p:pic>
      <p:pic>
        <p:nvPicPr>
          <p:cNvPr id="191" name="Google Shape;191;p23"/>
          <p:cNvPicPr preferRelativeResize="0"/>
          <p:nvPr/>
        </p:nvPicPr>
        <p:blipFill rotWithShape="1">
          <a:blip r:embed="rId3">
            <a:alphaModFix/>
          </a:blip>
          <a:srcRect l="19691" t="20207" r="18073" b="22466"/>
          <a:stretch/>
        </p:blipFill>
        <p:spPr>
          <a:xfrm rot="-646540">
            <a:off x="1236475" y="3231225"/>
            <a:ext cx="1024551" cy="943675"/>
          </a:xfrm>
          <a:prstGeom prst="rect">
            <a:avLst/>
          </a:prstGeom>
          <a:noFill/>
          <a:ln w="9525" cap="flat" cmpd="sng">
            <a:solidFill>
              <a:srgbClr val="000000"/>
            </a:solidFill>
            <a:prstDash val="solid"/>
            <a:round/>
            <a:headEnd type="none" w="sm" len="sm"/>
            <a:tailEnd type="none" w="sm" len="sm"/>
          </a:ln>
        </p:spPr>
      </p:pic>
      <p:pic>
        <p:nvPicPr>
          <p:cNvPr id="192" name="Google Shape;192;p23"/>
          <p:cNvPicPr preferRelativeResize="0"/>
          <p:nvPr/>
        </p:nvPicPr>
        <p:blipFill rotWithShape="1">
          <a:blip r:embed="rId3">
            <a:alphaModFix/>
          </a:blip>
          <a:srcRect l="19691" t="20207" r="18073" b="22466"/>
          <a:stretch/>
        </p:blipFill>
        <p:spPr>
          <a:xfrm>
            <a:off x="1388875" y="3383625"/>
            <a:ext cx="1024550" cy="943675"/>
          </a:xfrm>
          <a:prstGeom prst="rect">
            <a:avLst/>
          </a:prstGeom>
          <a:noFill/>
          <a:ln w="9525" cap="flat" cmpd="sng">
            <a:solidFill>
              <a:srgbClr val="000000"/>
            </a:solidFill>
            <a:prstDash val="solid"/>
            <a:round/>
            <a:headEnd type="none" w="sm" len="sm"/>
            <a:tailEnd type="none" w="sm" len="sm"/>
          </a:ln>
        </p:spPr>
      </p:pic>
      <p:pic>
        <p:nvPicPr>
          <p:cNvPr id="193" name="Google Shape;193;p23"/>
          <p:cNvPicPr preferRelativeResize="0"/>
          <p:nvPr/>
        </p:nvPicPr>
        <p:blipFill rotWithShape="1">
          <a:blip r:embed="rId3">
            <a:alphaModFix/>
          </a:blip>
          <a:srcRect l="19691" t="20207" r="18073" b="22466"/>
          <a:stretch/>
        </p:blipFill>
        <p:spPr>
          <a:xfrm rot="529847">
            <a:off x="1084075" y="3797400"/>
            <a:ext cx="1024550" cy="943675"/>
          </a:xfrm>
          <a:prstGeom prst="rect">
            <a:avLst/>
          </a:prstGeom>
          <a:noFill/>
          <a:ln w="9525" cap="flat" cmpd="sng">
            <a:solidFill>
              <a:srgbClr val="000000"/>
            </a:solidFill>
            <a:prstDash val="solid"/>
            <a:round/>
            <a:headEnd type="none" w="sm" len="sm"/>
            <a:tailEnd type="none" w="sm" len="sm"/>
          </a:ln>
        </p:spPr>
      </p:pic>
      <p:pic>
        <p:nvPicPr>
          <p:cNvPr id="194" name="Google Shape;194;p23"/>
          <p:cNvPicPr preferRelativeResize="0"/>
          <p:nvPr/>
        </p:nvPicPr>
        <p:blipFill rotWithShape="1">
          <a:blip r:embed="rId3">
            <a:alphaModFix/>
          </a:blip>
          <a:srcRect l="19691" t="20207" r="18073" b="22466"/>
          <a:stretch/>
        </p:blipFill>
        <p:spPr>
          <a:xfrm rot="446739">
            <a:off x="1504500" y="2926425"/>
            <a:ext cx="1024550" cy="943675"/>
          </a:xfrm>
          <a:prstGeom prst="rect">
            <a:avLst/>
          </a:prstGeom>
          <a:noFill/>
          <a:ln w="9525" cap="flat" cmpd="sng">
            <a:solidFill>
              <a:srgbClr val="000000"/>
            </a:solidFill>
            <a:prstDash val="solid"/>
            <a:round/>
            <a:headEnd type="none" w="sm" len="sm"/>
            <a:tailEnd type="none" w="sm" len="sm"/>
          </a:ln>
        </p:spPr>
      </p:pic>
      <p:pic>
        <p:nvPicPr>
          <p:cNvPr id="195" name="Google Shape;195;p23"/>
          <p:cNvPicPr preferRelativeResize="0"/>
          <p:nvPr/>
        </p:nvPicPr>
        <p:blipFill rotWithShape="1">
          <a:blip r:embed="rId3">
            <a:alphaModFix/>
          </a:blip>
          <a:srcRect l="19691" t="20207" r="18073" b="22466"/>
          <a:stretch/>
        </p:blipFill>
        <p:spPr>
          <a:xfrm rot="-615310">
            <a:off x="821525" y="2515150"/>
            <a:ext cx="1024550" cy="943675"/>
          </a:xfrm>
          <a:prstGeom prst="rect">
            <a:avLst/>
          </a:prstGeom>
          <a:noFill/>
          <a:ln w="9525" cap="flat" cmpd="sng">
            <a:solidFill>
              <a:srgbClr val="000000"/>
            </a:solidFill>
            <a:prstDash val="solid"/>
            <a:round/>
            <a:headEnd type="none" w="sm" len="sm"/>
            <a:tailEnd type="none" w="sm" len="sm"/>
          </a:ln>
        </p:spPr>
      </p:pic>
      <p:pic>
        <p:nvPicPr>
          <p:cNvPr id="196" name="Google Shape;196;p23"/>
          <p:cNvPicPr preferRelativeResize="0"/>
          <p:nvPr/>
        </p:nvPicPr>
        <p:blipFill rotWithShape="1">
          <a:blip r:embed="rId3">
            <a:alphaModFix/>
          </a:blip>
          <a:srcRect l="19691" t="20207" r="18073" b="22466"/>
          <a:stretch/>
        </p:blipFill>
        <p:spPr>
          <a:xfrm rot="-627939">
            <a:off x="347825" y="3078825"/>
            <a:ext cx="1024550" cy="943676"/>
          </a:xfrm>
          <a:prstGeom prst="rect">
            <a:avLst/>
          </a:prstGeom>
          <a:noFill/>
          <a:ln w="9525" cap="flat" cmpd="sng">
            <a:solidFill>
              <a:srgbClr val="000000"/>
            </a:solidFill>
            <a:prstDash val="solid"/>
            <a:round/>
            <a:headEnd type="none" w="sm" len="sm"/>
            <a:tailEnd type="none" w="sm" len="sm"/>
          </a:ln>
        </p:spPr>
      </p:pic>
      <p:pic>
        <p:nvPicPr>
          <p:cNvPr id="197" name="Google Shape;197;p23"/>
          <p:cNvPicPr preferRelativeResize="0"/>
          <p:nvPr/>
        </p:nvPicPr>
        <p:blipFill rotWithShape="1">
          <a:blip r:embed="rId3">
            <a:alphaModFix/>
          </a:blip>
          <a:srcRect l="19691" t="20207" r="18073" b="22466"/>
          <a:stretch/>
        </p:blipFill>
        <p:spPr>
          <a:xfrm rot="-820340">
            <a:off x="1084075" y="3078825"/>
            <a:ext cx="1024550" cy="943675"/>
          </a:xfrm>
          <a:prstGeom prst="rect">
            <a:avLst/>
          </a:prstGeom>
          <a:noFill/>
          <a:ln w="9525" cap="flat" cmpd="sng">
            <a:solidFill>
              <a:srgbClr val="000000"/>
            </a:solidFill>
            <a:prstDash val="solid"/>
            <a:round/>
            <a:headEnd type="none" w="sm" len="sm"/>
            <a:tailEnd type="none" w="sm" len="sm"/>
          </a:ln>
        </p:spPr>
      </p:pic>
      <p:pic>
        <p:nvPicPr>
          <p:cNvPr id="198" name="Google Shape;198;p23"/>
          <p:cNvPicPr preferRelativeResize="0"/>
          <p:nvPr/>
        </p:nvPicPr>
        <p:blipFill rotWithShape="1">
          <a:blip r:embed="rId3">
            <a:alphaModFix/>
          </a:blip>
          <a:srcRect l="19691" t="20207" r="18073" b="22466"/>
          <a:stretch/>
        </p:blipFill>
        <p:spPr>
          <a:xfrm rot="-971647">
            <a:off x="643850" y="3666650"/>
            <a:ext cx="1024550" cy="943675"/>
          </a:xfrm>
          <a:prstGeom prst="rect">
            <a:avLst/>
          </a:prstGeom>
          <a:noFill/>
          <a:ln w="9525" cap="flat" cmpd="sng">
            <a:solidFill>
              <a:srgbClr val="000000"/>
            </a:solidFill>
            <a:prstDash val="solid"/>
            <a:round/>
            <a:headEnd type="none" w="sm" len="sm"/>
            <a:tailEnd type="none" w="sm" len="sm"/>
          </a:ln>
        </p:spPr>
      </p:pic>
      <p:sp>
        <p:nvSpPr>
          <p:cNvPr id="199" name="Google Shape;199;p23"/>
          <p:cNvSpPr/>
          <p:nvPr/>
        </p:nvSpPr>
        <p:spPr>
          <a:xfrm>
            <a:off x="2710050" y="3503713"/>
            <a:ext cx="1247100" cy="398700"/>
          </a:xfrm>
          <a:prstGeom prst="rightArrow">
            <a:avLst>
              <a:gd name="adj1" fmla="val 50000"/>
              <a:gd name="adj2" fmla="val 50000"/>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txBox="1"/>
          <p:nvPr/>
        </p:nvSpPr>
        <p:spPr>
          <a:xfrm>
            <a:off x="417625" y="1360225"/>
            <a:ext cx="2902200" cy="39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rgbClr val="1C4587"/>
                </a:solidFill>
                <a:latin typeface="Calibri"/>
                <a:ea typeface="Calibri"/>
                <a:cs typeface="Calibri"/>
                <a:sym typeface="Calibri"/>
              </a:rPr>
              <a:t>Millions of Tweets</a:t>
            </a:r>
            <a:endParaRPr sz="2400" b="1">
              <a:solidFill>
                <a:srgbClr val="1C4587"/>
              </a:solidFill>
              <a:latin typeface="Calibri"/>
              <a:ea typeface="Calibri"/>
              <a:cs typeface="Calibri"/>
              <a:sym typeface="Calibri"/>
            </a:endParaRPr>
          </a:p>
        </p:txBody>
      </p:sp>
      <p:sp>
        <p:nvSpPr>
          <p:cNvPr id="201" name="Google Shape;201;p23"/>
          <p:cNvSpPr txBox="1"/>
          <p:nvPr/>
        </p:nvSpPr>
        <p:spPr>
          <a:xfrm>
            <a:off x="2524200" y="2991375"/>
            <a:ext cx="1785600" cy="39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solidFill>
                  <a:srgbClr val="1155CC"/>
                </a:solidFill>
                <a:latin typeface="Calibri"/>
                <a:ea typeface="Calibri"/>
                <a:cs typeface="Calibri"/>
                <a:sym typeface="Calibri"/>
              </a:rPr>
              <a:t>Topic Modeling</a:t>
            </a:r>
            <a:endParaRPr sz="1800" b="1">
              <a:solidFill>
                <a:srgbClr val="1155CC"/>
              </a:solidFill>
              <a:latin typeface="Calibri"/>
              <a:ea typeface="Calibri"/>
              <a:cs typeface="Calibri"/>
              <a:sym typeface="Calibri"/>
            </a:endParaRPr>
          </a:p>
        </p:txBody>
      </p:sp>
      <p:sp>
        <p:nvSpPr>
          <p:cNvPr id="202" name="Google Shape;202;p23"/>
          <p:cNvSpPr txBox="1"/>
          <p:nvPr/>
        </p:nvSpPr>
        <p:spPr>
          <a:xfrm>
            <a:off x="4474475" y="1309075"/>
            <a:ext cx="14469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rgbClr val="1C4587"/>
                </a:solidFill>
                <a:latin typeface="Calibri"/>
                <a:ea typeface="Calibri"/>
                <a:cs typeface="Calibri"/>
                <a:sym typeface="Calibri"/>
              </a:rPr>
              <a:t>30 Topics</a:t>
            </a:r>
            <a:endParaRPr sz="2400" b="1">
              <a:solidFill>
                <a:srgbClr val="1C4587"/>
              </a:solidFill>
              <a:latin typeface="Calibri"/>
              <a:ea typeface="Calibri"/>
              <a:cs typeface="Calibri"/>
              <a:sym typeface="Calibri"/>
            </a:endParaRPr>
          </a:p>
          <a:p>
            <a:pPr marL="0" lvl="0" indent="0" algn="l" rtl="0">
              <a:spcBef>
                <a:spcPts val="0"/>
              </a:spcBef>
              <a:spcAft>
                <a:spcPts val="0"/>
              </a:spcAft>
              <a:buNone/>
            </a:pPr>
            <a:endParaRPr sz="2400" b="1">
              <a:solidFill>
                <a:srgbClr val="1C4587"/>
              </a:solidFill>
              <a:latin typeface="Calibri"/>
              <a:ea typeface="Calibri"/>
              <a:cs typeface="Calibri"/>
              <a:sym typeface="Calibri"/>
            </a:endParaRPr>
          </a:p>
        </p:txBody>
      </p:sp>
      <p:sp>
        <p:nvSpPr>
          <p:cNvPr id="203" name="Google Shape;203;p23"/>
          <p:cNvSpPr/>
          <p:nvPr/>
        </p:nvSpPr>
        <p:spPr>
          <a:xfrm>
            <a:off x="6947600" y="3503713"/>
            <a:ext cx="1247100" cy="398700"/>
          </a:xfrm>
          <a:prstGeom prst="rightArrow">
            <a:avLst>
              <a:gd name="adj1" fmla="val 50000"/>
              <a:gd name="adj2" fmla="val 50000"/>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txBox="1"/>
          <p:nvPr/>
        </p:nvSpPr>
        <p:spPr>
          <a:xfrm>
            <a:off x="6315100" y="2864025"/>
            <a:ext cx="2349000" cy="66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a:solidFill>
                  <a:srgbClr val="1155CC"/>
                </a:solidFill>
                <a:latin typeface="Calibri"/>
                <a:ea typeface="Calibri"/>
                <a:cs typeface="Calibri"/>
                <a:sym typeface="Calibri"/>
              </a:rPr>
              <a:t>Select Topics Related to Activities</a:t>
            </a:r>
            <a:endParaRPr sz="1800" b="1">
              <a:solidFill>
                <a:srgbClr val="1155CC"/>
              </a:solidFill>
              <a:latin typeface="Calibri"/>
              <a:ea typeface="Calibri"/>
              <a:cs typeface="Calibri"/>
              <a:sym typeface="Calibri"/>
            </a:endParaRPr>
          </a:p>
        </p:txBody>
      </p:sp>
      <p:sp>
        <p:nvSpPr>
          <p:cNvPr id="205" name="Google Shape;205;p23"/>
          <p:cNvSpPr txBox="1"/>
          <p:nvPr/>
        </p:nvSpPr>
        <p:spPr>
          <a:xfrm>
            <a:off x="8518000" y="1822377"/>
            <a:ext cx="3738000" cy="4245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friend/family/grateful/neighbor</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read/weekend/exercise/book</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love/prayer/hand/wash</a:t>
            </a:r>
            <a:endParaRPr sz="1800" b="1">
              <a:solidFill>
                <a:srgbClr val="1C4587"/>
              </a:solidFill>
              <a:latin typeface="Calibri"/>
              <a:ea typeface="Calibri"/>
              <a:cs typeface="Calibri"/>
              <a:sym typeface="Calibri"/>
            </a:endParaRPr>
          </a:p>
          <a:p>
            <a:pPr marL="0" marR="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watch/video/share/youtube</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free/food/donate</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good/feel/world/moment/photo</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word/message/picture</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play/happy/music/game</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challenge/workout/fresh/air</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food/eat/house/clean</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amazing/dinner/cook</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show/favorite/movie</a:t>
            </a:r>
            <a:endParaRPr sz="1800" b="1">
              <a:solidFill>
                <a:srgbClr val="1C4587"/>
              </a:solidFill>
              <a:latin typeface="Calibri"/>
              <a:ea typeface="Calibri"/>
              <a:cs typeface="Calibri"/>
              <a:sym typeface="Calibri"/>
            </a:endParaRPr>
          </a:p>
          <a:p>
            <a:pPr marL="0" lvl="0" indent="0" algn="l" rtl="0">
              <a:lnSpc>
                <a:spcPct val="115000"/>
              </a:lnSpc>
              <a:spcBef>
                <a:spcPts val="0"/>
              </a:spcBef>
              <a:spcAft>
                <a:spcPts val="0"/>
              </a:spcAft>
              <a:buNone/>
            </a:pPr>
            <a:r>
              <a:rPr lang="en-US" sz="1800" b="1">
                <a:solidFill>
                  <a:srgbClr val="1C4587"/>
                </a:solidFill>
                <a:latin typeface="Calibri"/>
                <a:ea typeface="Calibri"/>
                <a:cs typeface="Calibri"/>
                <a:sym typeface="Calibri"/>
              </a:rPr>
              <a:t>order/call/online/delivery</a:t>
            </a:r>
            <a:endParaRPr/>
          </a:p>
        </p:txBody>
      </p:sp>
      <p:pic>
        <p:nvPicPr>
          <p:cNvPr id="206" name="Google Shape;206;p23"/>
          <p:cNvPicPr preferRelativeResize="0"/>
          <p:nvPr/>
        </p:nvPicPr>
        <p:blipFill>
          <a:blip r:embed="rId4">
            <a:alphaModFix/>
          </a:blip>
          <a:stretch>
            <a:fillRect/>
          </a:stretch>
        </p:blipFill>
        <p:spPr>
          <a:xfrm>
            <a:off x="2764500" y="3962003"/>
            <a:ext cx="1138200" cy="352979"/>
          </a:xfrm>
          <a:prstGeom prst="rect">
            <a:avLst/>
          </a:prstGeom>
          <a:noFill/>
          <a:ln>
            <a:noFill/>
          </a:ln>
        </p:spPr>
      </p:pic>
      <p:sp>
        <p:nvSpPr>
          <p:cNvPr id="207" name="Google Shape;207;p23"/>
          <p:cNvSpPr txBox="1"/>
          <p:nvPr/>
        </p:nvSpPr>
        <p:spPr>
          <a:xfrm>
            <a:off x="2727750" y="4186150"/>
            <a:ext cx="1378500" cy="39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solidFill>
                  <a:srgbClr val="1155CC"/>
                </a:solidFill>
                <a:latin typeface="Calibri"/>
                <a:ea typeface="Calibri"/>
                <a:cs typeface="Calibri"/>
                <a:sym typeface="Calibri"/>
              </a:rPr>
              <a:t>LDA Mallet</a:t>
            </a:r>
            <a:endParaRPr sz="1800" b="1">
              <a:solidFill>
                <a:srgbClr val="1155CC"/>
              </a:solidFill>
              <a:latin typeface="Calibri"/>
              <a:ea typeface="Calibri"/>
              <a:cs typeface="Calibri"/>
              <a:sym typeface="Calibri"/>
            </a:endParaRPr>
          </a:p>
        </p:txBody>
      </p:sp>
      <p:sp>
        <p:nvSpPr>
          <p:cNvPr id="208" name="Google Shape;208;p23"/>
          <p:cNvSpPr/>
          <p:nvPr/>
        </p:nvSpPr>
        <p:spPr>
          <a:xfrm>
            <a:off x="4381313" y="1974638"/>
            <a:ext cx="1785618" cy="791100"/>
          </a:xfrm>
          <a:prstGeom prst="flowChartDocumen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800" b="1">
                <a:solidFill>
                  <a:srgbClr val="1C4587"/>
                </a:solidFill>
                <a:latin typeface="Calibri"/>
                <a:ea typeface="Calibri"/>
                <a:cs typeface="Calibri"/>
                <a:sym typeface="Calibri"/>
              </a:rPr>
              <a:t>beautiful/smile/pretty/staff</a:t>
            </a: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a:p>
        </p:txBody>
      </p:sp>
      <p:sp>
        <p:nvSpPr>
          <p:cNvPr id="209" name="Google Shape;209;p23"/>
          <p:cNvSpPr/>
          <p:nvPr/>
        </p:nvSpPr>
        <p:spPr>
          <a:xfrm>
            <a:off x="4381313" y="2859200"/>
            <a:ext cx="1785618" cy="791100"/>
          </a:xfrm>
          <a:prstGeom prst="flowChartDocumen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r>
              <a:rPr lang="en-US" sz="1800" b="1">
                <a:solidFill>
                  <a:srgbClr val="1C4587"/>
                </a:solidFill>
                <a:latin typeface="Calibri"/>
                <a:ea typeface="Calibri"/>
                <a:cs typeface="Calibri"/>
                <a:sym typeface="Calibri"/>
              </a:rPr>
              <a:t>time/remember/week/ago</a:t>
            </a: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a:p>
        </p:txBody>
      </p:sp>
      <p:sp>
        <p:nvSpPr>
          <p:cNvPr id="210" name="Google Shape;210;p23"/>
          <p:cNvSpPr/>
          <p:nvPr/>
        </p:nvSpPr>
        <p:spPr>
          <a:xfrm>
            <a:off x="4408425" y="3836325"/>
            <a:ext cx="1785618" cy="791100"/>
          </a:xfrm>
          <a:prstGeom prst="flowChartDocumen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r>
              <a:rPr lang="en-US" sz="1800" b="1">
                <a:solidFill>
                  <a:srgbClr val="1C4587"/>
                </a:solidFill>
                <a:latin typeface="Calibri"/>
                <a:ea typeface="Calibri"/>
                <a:cs typeface="Calibri"/>
                <a:sym typeface="Calibri"/>
              </a:rPr>
              <a:t>friend/neighbor/family/grateful</a:t>
            </a: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a:p>
        </p:txBody>
      </p:sp>
      <p:sp>
        <p:nvSpPr>
          <p:cNvPr id="211" name="Google Shape;211;p23"/>
          <p:cNvSpPr/>
          <p:nvPr/>
        </p:nvSpPr>
        <p:spPr>
          <a:xfrm>
            <a:off x="4413638" y="4813450"/>
            <a:ext cx="1785618" cy="791100"/>
          </a:xfrm>
          <a:prstGeom prst="flowChartDocumen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r>
              <a:rPr lang="en-US" sz="1800" b="1">
                <a:solidFill>
                  <a:srgbClr val="1C4587"/>
                </a:solidFill>
                <a:latin typeface="Calibri"/>
                <a:ea typeface="Calibri"/>
                <a:cs typeface="Calibri"/>
                <a:sym typeface="Calibri"/>
              </a:rPr>
              <a:t>mask/face/wear</a:t>
            </a: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a:p>
        </p:txBody>
      </p:sp>
      <p:sp>
        <p:nvSpPr>
          <p:cNvPr id="212" name="Google Shape;212;p23"/>
          <p:cNvSpPr/>
          <p:nvPr/>
        </p:nvSpPr>
        <p:spPr>
          <a:xfrm>
            <a:off x="85628" y="98255"/>
            <a:ext cx="884947" cy="667432"/>
          </a:xfrm>
          <a:custGeom>
            <a:avLst/>
            <a:gdLst/>
            <a:ahLst/>
            <a:cxnLst/>
            <a:rect l="l" t="t" r="r" b="b"/>
            <a:pathLst>
              <a:path w="293" h="238" extrusionOk="0">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0B53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13" name="Google Shape;213;p23"/>
          <p:cNvSpPr txBox="1"/>
          <p:nvPr/>
        </p:nvSpPr>
        <p:spPr>
          <a:xfrm>
            <a:off x="1173550" y="98250"/>
            <a:ext cx="36684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0B5394"/>
                </a:solidFill>
                <a:latin typeface="Calibri"/>
                <a:ea typeface="Calibri"/>
                <a:cs typeface="Calibri"/>
                <a:sym typeface="Calibri"/>
              </a:rPr>
              <a:t>TOPIC MODELING</a:t>
            </a:r>
            <a:endParaRPr sz="3600" b="1">
              <a:solidFill>
                <a:srgbClr val="0B5394"/>
              </a:solidFill>
              <a:latin typeface="Calibri"/>
              <a:ea typeface="Calibri"/>
              <a:cs typeface="Calibri"/>
              <a:sym typeface="Calibri"/>
            </a:endParaRPr>
          </a:p>
        </p:txBody>
      </p:sp>
      <p:sp>
        <p:nvSpPr>
          <p:cNvPr id="214" name="Google Shape;214;p23"/>
          <p:cNvSpPr txBox="1"/>
          <p:nvPr/>
        </p:nvSpPr>
        <p:spPr>
          <a:xfrm>
            <a:off x="4588625" y="5561975"/>
            <a:ext cx="1218600" cy="58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rgbClr val="0B5394"/>
                </a:solidFill>
                <a:latin typeface="Calibri"/>
                <a:ea typeface="Calibri"/>
                <a:cs typeface="Calibri"/>
                <a:sym typeface="Calibri"/>
              </a:rPr>
              <a:t>…...</a:t>
            </a:r>
            <a:endParaRPr sz="2400" b="1">
              <a:solidFill>
                <a:srgbClr val="0B5394"/>
              </a:solidFill>
              <a:latin typeface="Calibri"/>
              <a:ea typeface="Calibri"/>
              <a:cs typeface="Calibri"/>
              <a:sym typeface="Calibri"/>
            </a:endParaRPr>
          </a:p>
        </p:txBody>
      </p:sp>
      <p:sp>
        <p:nvSpPr>
          <p:cNvPr id="215" name="Google Shape;215;p23"/>
          <p:cNvSpPr txBox="1"/>
          <p:nvPr/>
        </p:nvSpPr>
        <p:spPr>
          <a:xfrm>
            <a:off x="8819850" y="1309075"/>
            <a:ext cx="1446900" cy="5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rgbClr val="1C4587"/>
                </a:solidFill>
                <a:latin typeface="Calibri"/>
                <a:ea typeface="Calibri"/>
                <a:cs typeface="Calibri"/>
                <a:sym typeface="Calibri"/>
              </a:rPr>
              <a:t>13 Topics</a:t>
            </a:r>
            <a:endParaRPr sz="2400" b="1">
              <a:solidFill>
                <a:srgbClr val="1C4587"/>
              </a:solidFill>
              <a:latin typeface="Calibri"/>
              <a:ea typeface="Calibri"/>
              <a:cs typeface="Calibri"/>
              <a:sym typeface="Calibri"/>
            </a:endParaRPr>
          </a:p>
          <a:p>
            <a:pPr marL="0" lvl="0" indent="0" algn="l" rtl="0">
              <a:spcBef>
                <a:spcPts val="0"/>
              </a:spcBef>
              <a:spcAft>
                <a:spcPts val="0"/>
              </a:spcAft>
              <a:buNone/>
            </a:pPr>
            <a:endParaRPr sz="2400" b="1">
              <a:solidFill>
                <a:srgbClr val="1C4587"/>
              </a:solidFill>
              <a:latin typeface="Calibri"/>
              <a:ea typeface="Calibri"/>
              <a:cs typeface="Calibri"/>
              <a:sym typeface="Calibri"/>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1600</Words>
  <Application>Microsoft Office PowerPoint</Application>
  <PresentationFormat>宽屏</PresentationFormat>
  <Paragraphs>129</Paragraphs>
  <Slides>14</Slides>
  <Notes>14</Notes>
  <HiddenSlides>0</HiddenSlides>
  <MMClips>0</MMClips>
  <ScaleCrop>false</ScaleCrop>
  <HeadingPairs>
    <vt:vector size="6" baseType="variant">
      <vt:variant>
        <vt:lpstr>已用的字体</vt:lpstr>
      </vt:variant>
      <vt:variant>
        <vt:i4>3</vt:i4>
      </vt:variant>
      <vt:variant>
        <vt:lpstr>主题</vt:lpstr>
      </vt:variant>
      <vt:variant>
        <vt:i4>2</vt:i4>
      </vt:variant>
      <vt:variant>
        <vt:lpstr>幻灯片标题</vt:lpstr>
      </vt:variant>
      <vt:variant>
        <vt:i4>14</vt:i4>
      </vt:variant>
    </vt:vector>
  </HeadingPairs>
  <TitlesOfParts>
    <vt:vector size="19" baseType="lpstr">
      <vt:lpstr>Arial</vt:lpstr>
      <vt:lpstr>Calibri</vt:lpstr>
      <vt:lpstr>Impact</vt:lpstr>
      <vt:lpstr>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whn970514@gmail.com</cp:lastModifiedBy>
  <cp:revision>1</cp:revision>
  <dcterms:modified xsi:type="dcterms:W3CDTF">2020-04-15T15:50:34Z</dcterms:modified>
</cp:coreProperties>
</file>